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77" r:id="rId3"/>
    <p:sldId id="257" r:id="rId4"/>
    <p:sldId id="289" r:id="rId5"/>
    <p:sldId id="258" r:id="rId6"/>
    <p:sldId id="259" r:id="rId7"/>
    <p:sldId id="261" r:id="rId8"/>
    <p:sldId id="262" r:id="rId9"/>
    <p:sldId id="263" r:id="rId10"/>
    <p:sldId id="290" r:id="rId11"/>
    <p:sldId id="291" r:id="rId12"/>
    <p:sldId id="292" r:id="rId13"/>
    <p:sldId id="264" r:id="rId14"/>
    <p:sldId id="265" r:id="rId15"/>
    <p:sldId id="266" r:id="rId16"/>
    <p:sldId id="267" r:id="rId17"/>
    <p:sldId id="268" r:id="rId18"/>
    <p:sldId id="276" r:id="rId19"/>
    <p:sldId id="269" r:id="rId20"/>
    <p:sldId id="270" r:id="rId21"/>
    <p:sldId id="278" r:id="rId22"/>
    <p:sldId id="293" r:id="rId23"/>
    <p:sldId id="272" r:id="rId24"/>
    <p:sldId id="273" r:id="rId25"/>
    <p:sldId id="274" r:id="rId26"/>
    <p:sldId id="294" r:id="rId27"/>
    <p:sldId id="288" r:id="rId28"/>
    <p:sldId id="279" r:id="rId29"/>
    <p:sldId id="280" r:id="rId30"/>
    <p:sldId id="281" r:id="rId31"/>
    <p:sldId id="282" r:id="rId32"/>
    <p:sldId id="295" r:id="rId33"/>
    <p:sldId id="296" r:id="rId34"/>
    <p:sldId id="283"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18"/>
    <p:restoredTop sz="78609"/>
  </p:normalViewPr>
  <p:slideViewPr>
    <p:cSldViewPr snapToGrid="0">
      <p:cViewPr>
        <p:scale>
          <a:sx n="84" d="100"/>
          <a:sy n="84" d="100"/>
        </p:scale>
        <p:origin x="1768" y="6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02CAC3-80EA-364E-A0C6-0F1FC8B9F978}" type="datetimeFigureOut">
              <a:rPr lang="en-US" smtClean="0"/>
              <a:t>7/14/25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17901-8143-944A-88A7-3C771082700B}" type="slidenum">
              <a:rPr lang="en-US" smtClean="0"/>
              <a:t>‹#›</a:t>
            </a:fld>
            <a:endParaRPr lang="en-US"/>
          </a:p>
        </p:txBody>
      </p:sp>
    </p:spTree>
    <p:extLst>
      <p:ext uri="{BB962C8B-B14F-4D97-AF65-F5344CB8AC3E}">
        <p14:creationId xmlns:p14="http://schemas.microsoft.com/office/powerpoint/2010/main" val="38128071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Raunaq and welcome to my presentation for the research project on Disentangling the components of the milky way.</a:t>
            </a:r>
          </a:p>
          <a:p>
            <a:endParaRPr lang="en-US" dirty="0"/>
          </a:p>
          <a:p>
            <a:r>
              <a:rPr lang="en-US" dirty="0"/>
              <a:t>Throughout this project I was supervised by Dr Ardern Arentsen</a:t>
            </a:r>
          </a:p>
          <a:p>
            <a:endParaRPr lang="en-US" dirty="0"/>
          </a:p>
          <a:p>
            <a:endParaRPr lang="en-US" dirty="0"/>
          </a:p>
        </p:txBody>
      </p:sp>
      <p:sp>
        <p:nvSpPr>
          <p:cNvPr id="4" name="Slide Number Placeholder 3"/>
          <p:cNvSpPr>
            <a:spLocks noGrp="1"/>
          </p:cNvSpPr>
          <p:nvPr>
            <p:ph type="sldNum" sz="quarter" idx="5"/>
          </p:nvPr>
        </p:nvSpPr>
        <p:spPr/>
        <p:txBody>
          <a:bodyPr/>
          <a:lstStyle/>
          <a:p>
            <a:fld id="{3DD17901-8143-944A-88A7-3C771082700B}" type="slidenum">
              <a:rPr lang="en-US" smtClean="0"/>
              <a:t>1</a:t>
            </a:fld>
            <a:endParaRPr lang="en-US"/>
          </a:p>
        </p:txBody>
      </p:sp>
    </p:spTree>
    <p:extLst>
      <p:ext uri="{BB962C8B-B14F-4D97-AF65-F5344CB8AC3E}">
        <p14:creationId xmlns:p14="http://schemas.microsoft.com/office/powerpoint/2010/main" val="22129932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To compute 6D information in the Galactocentric cylindrical frame — that is, </a:t>
            </a:r>
            <a:r>
              <a:rPr lang="en-GB" dirty="0" err="1"/>
              <a:t>centered</a:t>
            </a:r>
            <a:r>
              <a:rPr lang="en-GB" dirty="0"/>
              <a:t> on the Milky Way — we have to make some standard assumptions</a:t>
            </a:r>
          </a:p>
          <a:p>
            <a:pPr marL="171450" indent="-171450">
              <a:buFontTx/>
              <a:buChar char="-"/>
            </a:pPr>
            <a:endParaRPr lang="en-GB" dirty="0"/>
          </a:p>
          <a:p>
            <a:pPr marL="171450" indent="-171450">
              <a:buFontTx/>
              <a:buChar char="-"/>
            </a:pPr>
            <a:r>
              <a:rPr lang="en-GB" dirty="0"/>
              <a:t>We adopt R₀ = 8.1 kiloparsecs as the Sun’s distance from the centre of the Galaxy, and Z₀ = 25 parsecs above the Galactic midplane</a:t>
            </a:r>
          </a:p>
          <a:p>
            <a:pPr marL="171450" indent="-171450">
              <a:buFontTx/>
              <a:buChar char="-"/>
            </a:pPr>
            <a:endParaRPr lang="en-GB" dirty="0"/>
          </a:p>
          <a:p>
            <a:pPr marL="171450" indent="-171450">
              <a:buFontTx/>
              <a:buChar char="-"/>
            </a:pPr>
            <a:r>
              <a:rPr lang="en-GB" dirty="0"/>
              <a:t>We use (U, V, W) = (11.1, 245, 7.25) km/s, where U is the radial velocity toward the Galactic centre, V is the azimuthal velocity in the direction of Galactic rotation, and W is the vertical motion toward the North Galactic Pole.</a:t>
            </a:r>
          </a:p>
          <a:p>
            <a:pPr marL="171450" indent="-171450">
              <a:buFontTx/>
              <a:buChar char="-"/>
            </a:pPr>
            <a:endParaRPr lang="en-GB" dirty="0"/>
          </a:p>
          <a:p>
            <a:pPr marL="171450" indent="-171450">
              <a:buFontTx/>
              <a:buChar char="-"/>
            </a:pPr>
            <a:r>
              <a:rPr lang="en-GB" dirty="0"/>
              <a:t>This is assumed from </a:t>
            </a:r>
            <a:r>
              <a:rPr lang="en-GB" dirty="0" err="1"/>
              <a:t>Mcmillan</a:t>
            </a:r>
            <a:r>
              <a:rPr lang="en-GB" dirty="0"/>
              <a:t> 2016 and </a:t>
            </a:r>
            <a:r>
              <a:rPr lang="en-GB" dirty="0" err="1"/>
              <a:t>Schonrich</a:t>
            </a:r>
            <a:r>
              <a:rPr lang="en-GB" dirty="0"/>
              <a:t> 2010</a:t>
            </a:r>
            <a:endParaRPr lang="en-US" dirty="0"/>
          </a:p>
        </p:txBody>
      </p:sp>
      <p:sp>
        <p:nvSpPr>
          <p:cNvPr id="4" name="Slide Number Placeholder 3"/>
          <p:cNvSpPr>
            <a:spLocks noGrp="1"/>
          </p:cNvSpPr>
          <p:nvPr>
            <p:ph type="sldNum" sz="quarter" idx="5"/>
          </p:nvPr>
        </p:nvSpPr>
        <p:spPr/>
        <p:txBody>
          <a:bodyPr/>
          <a:lstStyle/>
          <a:p>
            <a:fld id="{3DD17901-8143-944A-88A7-3C771082700B}" type="slidenum">
              <a:rPr lang="en-US" smtClean="0"/>
              <a:t>10</a:t>
            </a:fld>
            <a:endParaRPr lang="en-US"/>
          </a:p>
        </p:txBody>
      </p:sp>
    </p:spTree>
    <p:extLst>
      <p:ext uri="{BB962C8B-B14F-4D97-AF65-F5344CB8AC3E}">
        <p14:creationId xmlns:p14="http://schemas.microsoft.com/office/powerpoint/2010/main" val="251404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Now that we’ve constructed full 6D phase-space coordinates, we can explore how kinematics change across the metallicity range.</a:t>
            </a:r>
          </a:p>
          <a:p>
            <a:pPr marL="171450" indent="-171450">
              <a:buFontTx/>
              <a:buChar char="-"/>
            </a:pPr>
            <a:endParaRPr lang="en-GB" dirty="0"/>
          </a:p>
          <a:p>
            <a:pPr marL="171450" indent="-171450">
              <a:buFontTx/>
              <a:buChar char="-"/>
            </a:pPr>
            <a:r>
              <a:rPr lang="en-GB" dirty="0"/>
              <a:t>ON the left we observe the distribution of </a:t>
            </a:r>
            <a:r>
              <a:rPr lang="en-GB" dirty="0" err="1"/>
              <a:t>vphi</a:t>
            </a:r>
            <a:r>
              <a:rPr lang="en-GB" dirty="0"/>
              <a:t> with metallicity across the entire sample, on the right we observe this for our filtered data</a:t>
            </a:r>
          </a:p>
          <a:p>
            <a:pPr marL="171450" indent="-171450">
              <a:buFontTx/>
              <a:buChar char="-"/>
            </a:pPr>
            <a:endParaRPr lang="en-GB" dirty="0"/>
          </a:p>
          <a:p>
            <a:pPr marL="171450" indent="-171450">
              <a:buFontTx/>
              <a:buChar char="-"/>
            </a:pPr>
            <a:r>
              <a:rPr lang="en-GB" dirty="0"/>
              <a:t>In both plots we observe a spin up starting around a metallicity of -1.2 ending at around -0.5</a:t>
            </a:r>
          </a:p>
          <a:p>
            <a:pPr marL="171450" indent="-171450">
              <a:buFontTx/>
              <a:buChar char="-"/>
            </a:pPr>
            <a:endParaRPr lang="en-GB" dirty="0"/>
          </a:p>
        </p:txBody>
      </p:sp>
      <p:sp>
        <p:nvSpPr>
          <p:cNvPr id="4" name="Slide Number Placeholder 3"/>
          <p:cNvSpPr>
            <a:spLocks noGrp="1"/>
          </p:cNvSpPr>
          <p:nvPr>
            <p:ph type="sldNum" sz="quarter" idx="5"/>
          </p:nvPr>
        </p:nvSpPr>
        <p:spPr/>
        <p:txBody>
          <a:bodyPr/>
          <a:lstStyle/>
          <a:p>
            <a:fld id="{3DD17901-8143-944A-88A7-3C771082700B}" type="slidenum">
              <a:rPr lang="en-US" smtClean="0"/>
              <a:t>11</a:t>
            </a:fld>
            <a:endParaRPr lang="en-US"/>
          </a:p>
        </p:txBody>
      </p:sp>
    </p:spTree>
    <p:extLst>
      <p:ext uri="{BB962C8B-B14F-4D97-AF65-F5344CB8AC3E}">
        <p14:creationId xmlns:p14="http://schemas.microsoft.com/office/powerpoint/2010/main" val="3480529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Here, we examine how stellar kinematics evolve as a function of metallicity by plotting (radial velocity) against (azimuthal velocity) across eight metallicity bins — from [M/H] = –3.0 up to +0.5.</a:t>
            </a:r>
          </a:p>
          <a:p>
            <a:pPr marL="171450" indent="-171450">
              <a:buFontTx/>
              <a:buChar char="-"/>
            </a:pPr>
            <a:endParaRPr lang="en-US" dirty="0"/>
          </a:p>
          <a:p>
            <a:pPr marL="171450" indent="-171450">
              <a:buFontTx/>
              <a:buChar char="-"/>
            </a:pPr>
            <a:r>
              <a:rPr lang="en-GB" dirty="0"/>
              <a:t>In the very metal-poor bins at the top left, we see broad, isotropic distributions with little net rotation — characteristic of the stellar halo</a:t>
            </a:r>
          </a:p>
          <a:p>
            <a:pPr marL="171450" indent="-171450">
              <a:buFontTx/>
              <a:buChar char="-"/>
            </a:pPr>
            <a:endParaRPr lang="en-GB" dirty="0"/>
          </a:p>
          <a:p>
            <a:pPr marL="171450" indent="-171450">
              <a:buFontTx/>
              <a:buChar char="-"/>
            </a:pPr>
            <a:r>
              <a:rPr lang="en-GB" dirty="0"/>
              <a:t>Moving rightward in metallicity, a slight asymmetry in vₚₕ appears and eventually leading to the emergence of a rotating disc.</a:t>
            </a:r>
          </a:p>
          <a:p>
            <a:pPr marL="171450" indent="-171450">
              <a:buFontTx/>
              <a:buChar char="-"/>
            </a:pPr>
            <a:endParaRPr lang="en-GB" dirty="0"/>
          </a:p>
          <a:p>
            <a:pPr marL="171450" indent="-171450">
              <a:buFontTx/>
              <a:buChar char="-"/>
            </a:pPr>
            <a:r>
              <a:rPr lang="en-GB" dirty="0"/>
              <a:t>In the more metal-rich bins on the bottom row, the vₚₕ distribution becomes more sharply peaked . This is the signature of the kinematically cold thin disc.</a:t>
            </a:r>
          </a:p>
          <a:p>
            <a:pPr marL="171450" indent="-171450">
              <a:buFontTx/>
              <a:buChar char="-"/>
            </a:pPr>
            <a:endParaRPr lang="en-GB" dirty="0"/>
          </a:p>
          <a:p>
            <a:pPr marL="171450" indent="-171450">
              <a:buFontTx/>
              <a:buChar char="-"/>
            </a:pPr>
            <a:r>
              <a:rPr lang="en-GB" dirty="0"/>
              <a:t>For reference, the panel on the right shows idealised ellipses representing the approximate velocity dispersion and rotation for each Galactic component</a:t>
            </a:r>
          </a:p>
          <a:p>
            <a:pPr marL="171450" indent="-171450">
              <a:buFontTx/>
              <a:buChar char="-"/>
            </a:pPr>
            <a:r>
              <a:rPr lang="en-GB" dirty="0"/>
              <a:t>You can see how the shapes of the data distributions in each metallicity bin broadly correspond to these ellipses</a:t>
            </a:r>
          </a:p>
          <a:p>
            <a:pPr marL="171450" indent="-171450">
              <a:buFontTx/>
              <a:buChar char="-"/>
            </a:pPr>
            <a:endParaRPr lang="en-GB" dirty="0"/>
          </a:p>
        </p:txBody>
      </p:sp>
      <p:sp>
        <p:nvSpPr>
          <p:cNvPr id="4" name="Slide Number Placeholder 3"/>
          <p:cNvSpPr>
            <a:spLocks noGrp="1"/>
          </p:cNvSpPr>
          <p:nvPr>
            <p:ph type="sldNum" sz="quarter" idx="5"/>
          </p:nvPr>
        </p:nvSpPr>
        <p:spPr/>
        <p:txBody>
          <a:bodyPr/>
          <a:lstStyle/>
          <a:p>
            <a:fld id="{3DD17901-8143-944A-88A7-3C771082700B}" type="slidenum">
              <a:rPr lang="en-US" smtClean="0"/>
              <a:t>12</a:t>
            </a:fld>
            <a:endParaRPr lang="en-US"/>
          </a:p>
        </p:txBody>
      </p:sp>
    </p:spTree>
    <p:extLst>
      <p:ext uri="{BB962C8B-B14F-4D97-AF65-F5344CB8AC3E}">
        <p14:creationId xmlns:p14="http://schemas.microsoft.com/office/powerpoint/2010/main" val="30368291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To quantitatively decompose the kinematics of our stellar sample, we use an Extreme Deconvolution Gaussian Mixture Model — or XD-GMM.</a:t>
            </a:r>
          </a:p>
          <a:p>
            <a:pPr marL="171450" indent="-171450">
              <a:buFontTx/>
              <a:buChar char="-"/>
            </a:pPr>
            <a:endParaRPr lang="en-GB" dirty="0"/>
          </a:p>
          <a:p>
            <a:pPr marL="171450" indent="-171450">
              <a:buFontTx/>
              <a:buChar char="-"/>
            </a:pPr>
            <a:r>
              <a:rPr lang="en-GB" dirty="0"/>
              <a:t>A Gaussian Mixture Model assumes that each star’s velocity is drawn from one of several underlying Gaussian components</a:t>
            </a:r>
          </a:p>
          <a:p>
            <a:pPr marL="171450" indent="-171450">
              <a:buFontTx/>
              <a:buChar char="-"/>
            </a:pPr>
            <a:r>
              <a:rPr lang="en-GB" dirty="0"/>
              <a:t>Each star has a </a:t>
            </a:r>
            <a:r>
              <a:rPr lang="en-GB" b="1" dirty="0"/>
              <a:t>fractional likelihood</a:t>
            </a:r>
            <a:r>
              <a:rPr lang="en-GB" dirty="0"/>
              <a:t> of belonging to each component.</a:t>
            </a:r>
          </a:p>
          <a:p>
            <a:pPr marL="171450" indent="-171450">
              <a:buFontTx/>
              <a:buChar char="-"/>
            </a:pPr>
            <a:r>
              <a:rPr lang="en-GB" dirty="0"/>
              <a:t>We fit the model using the Expectation-Maximization algorithm — which alternates between estimating membership probabilities and updating the Gaussians to maximise the overall likelihood.</a:t>
            </a:r>
          </a:p>
          <a:p>
            <a:pPr marL="171450" indent="-171450">
              <a:buFontTx/>
              <a:buChar char="-"/>
            </a:pPr>
            <a:endParaRPr lang="en-GB" dirty="0"/>
          </a:p>
          <a:p>
            <a:pPr marL="171450" indent="-171450">
              <a:buFontTx/>
              <a:buChar char="-"/>
            </a:pPr>
            <a:r>
              <a:rPr lang="en-GB" dirty="0"/>
              <a:t>What makes this ‘Extreme’ is that we go one step further: we explicitly account for measurement errors in the velocities</a:t>
            </a:r>
          </a:p>
          <a:p>
            <a:pPr marL="171450" indent="-171450">
              <a:buFontTx/>
              <a:buChar char="-"/>
            </a:pPr>
            <a:r>
              <a:rPr lang="en-GB" dirty="0"/>
              <a:t>At each iteration, the trial Gaussians are </a:t>
            </a:r>
            <a:r>
              <a:rPr lang="en-GB" b="1" dirty="0"/>
              <a:t>convolved with each star’s 3×3 velocity uncertainty matrix</a:t>
            </a:r>
            <a:r>
              <a:rPr lang="en-GB" dirty="0"/>
              <a:t>. </a:t>
            </a:r>
          </a:p>
          <a:p>
            <a:pPr marL="171450" indent="-171450">
              <a:buFontTx/>
              <a:buChar char="-"/>
            </a:pPr>
            <a:r>
              <a:rPr lang="en-GB" dirty="0"/>
              <a:t>This means we’re not fitting the observed noisy distribution directly, but rather trying to recover the true underlying velocity structure.</a:t>
            </a:r>
          </a:p>
          <a:p>
            <a:pPr marL="171450" indent="-171450">
              <a:buFontTx/>
              <a:buChar char="-"/>
            </a:pPr>
            <a:endParaRPr lang="en-GB" dirty="0"/>
          </a:p>
          <a:p>
            <a:pPr marL="171450" indent="-171450">
              <a:buFontTx/>
              <a:buChar char="-"/>
            </a:pPr>
            <a:r>
              <a:rPr lang="en-GB" dirty="0"/>
              <a:t>This prevents artificial broadening or erasure of kinematic features.</a:t>
            </a:r>
            <a:endParaRPr lang="en-US" dirty="0"/>
          </a:p>
        </p:txBody>
      </p:sp>
      <p:sp>
        <p:nvSpPr>
          <p:cNvPr id="4" name="Slide Number Placeholder 3"/>
          <p:cNvSpPr>
            <a:spLocks noGrp="1"/>
          </p:cNvSpPr>
          <p:nvPr>
            <p:ph type="sldNum" sz="quarter" idx="5"/>
          </p:nvPr>
        </p:nvSpPr>
        <p:spPr/>
        <p:txBody>
          <a:bodyPr/>
          <a:lstStyle/>
          <a:p>
            <a:fld id="{3DD17901-8143-944A-88A7-3C771082700B}" type="slidenum">
              <a:rPr lang="en-US" smtClean="0"/>
              <a:t>13</a:t>
            </a:fld>
            <a:endParaRPr lang="en-US"/>
          </a:p>
        </p:txBody>
      </p:sp>
    </p:spTree>
    <p:extLst>
      <p:ext uri="{BB962C8B-B14F-4D97-AF65-F5344CB8AC3E}">
        <p14:creationId xmlns:p14="http://schemas.microsoft.com/office/powerpoint/2010/main" val="2010543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One of the challenges with Gaussian Mixture Models is deciding how many components to fit.</a:t>
            </a:r>
          </a:p>
          <a:p>
            <a:pPr marL="171450" indent="-171450">
              <a:buFontTx/>
              <a:buChar char="-"/>
            </a:pPr>
            <a:r>
              <a:rPr lang="en-GB" dirty="0"/>
              <a:t>If we use </a:t>
            </a:r>
            <a:r>
              <a:rPr lang="en-GB" b="1" dirty="0"/>
              <a:t>too few</a:t>
            </a:r>
            <a:r>
              <a:rPr lang="en-GB" dirty="0"/>
              <a:t>, we risk blurring together physically distinct populations — like the disc and halo — and missing important astrophysical structure.</a:t>
            </a:r>
          </a:p>
          <a:p>
            <a:pPr marL="171450" indent="-171450">
              <a:buFontTx/>
              <a:buChar char="-"/>
            </a:pPr>
            <a:r>
              <a:rPr lang="en-GB" dirty="0"/>
              <a:t>But if we use </a:t>
            </a:r>
            <a:r>
              <a:rPr lang="en-GB" b="1" dirty="0"/>
              <a:t>too many</a:t>
            </a:r>
            <a:r>
              <a:rPr lang="en-GB" dirty="0"/>
              <a:t>, we start to overfit — fitting the noise in the data and getting components that don’t correspond to anything real.</a:t>
            </a:r>
          </a:p>
          <a:p>
            <a:pPr marL="171450" indent="-171450">
              <a:buFontTx/>
              <a:buChar char="-"/>
            </a:pPr>
            <a:endParaRPr lang="en-GB" dirty="0"/>
          </a:p>
          <a:p>
            <a:pPr marL="171450" indent="-171450">
              <a:buFontTx/>
              <a:buChar char="-"/>
            </a:pPr>
            <a:r>
              <a:rPr lang="en-GB" dirty="0"/>
              <a:t>To balance this, we use the </a:t>
            </a:r>
            <a:r>
              <a:rPr lang="en-GB" b="1" dirty="0"/>
              <a:t>Bayesian Information Criterion</a:t>
            </a:r>
            <a:r>
              <a:rPr lang="en-GB" dirty="0"/>
              <a:t>, or BIC. This statistic penalizes models that become more complex unless they also provide a much better fit to the data.</a:t>
            </a:r>
          </a:p>
          <a:p>
            <a:pPr marL="171450" indent="-171450">
              <a:buFontTx/>
              <a:buChar char="-"/>
            </a:pPr>
            <a:r>
              <a:rPr lang="en-GB" dirty="0"/>
              <a:t>So, we calculate the BIC for a range of component numbers and look for the point where adding more Gaussians no longer improves the score significantly.</a:t>
            </a:r>
          </a:p>
          <a:p>
            <a:pPr marL="171450" indent="-171450">
              <a:buFontTx/>
              <a:buChar char="-"/>
            </a:pPr>
            <a:endParaRPr lang="en-GB" dirty="0"/>
          </a:p>
          <a:p>
            <a:pPr marL="171450" indent="-171450">
              <a:buFontTx/>
              <a:buChar char="-"/>
            </a:pPr>
            <a:r>
              <a:rPr lang="en-GB" dirty="0"/>
              <a:t>You can see that trend across all four metallicity bins here. The red dots mark the minimum BIC values — suggesting the most appropriate number of components for each bin.</a:t>
            </a:r>
          </a:p>
          <a:p>
            <a:pPr marL="171450" indent="-171450">
              <a:buFontTx/>
              <a:buChar char="-"/>
            </a:pPr>
            <a:endParaRPr lang="en-GB" dirty="0"/>
          </a:p>
          <a:p>
            <a:pPr marL="171450" indent="-171450">
              <a:buFontTx/>
              <a:buChar char="-"/>
            </a:pPr>
            <a:endParaRPr lang="en-GB" dirty="0"/>
          </a:p>
          <a:p>
            <a:pPr marL="171450" indent="-171450">
              <a:buFontTx/>
              <a:buChar char="-"/>
            </a:pPr>
            <a:endParaRPr lang="en-GB" dirty="0"/>
          </a:p>
          <a:p>
            <a:pPr marL="171450" indent="-171450">
              <a:buFontTx/>
              <a:buChar char="-"/>
            </a:pPr>
            <a:endParaRPr lang="en-GB" dirty="0"/>
          </a:p>
          <a:p>
            <a:pPr marL="171450" indent="-171450">
              <a:buFontTx/>
              <a:buChar char="-"/>
            </a:pPr>
            <a:r>
              <a:rPr lang="en-GB" dirty="0"/>
              <a:t>Number of params 1 weight 3 means 6 covariance as it is symmetric, -1 as one weight is independent</a:t>
            </a:r>
            <a:endParaRPr lang="en-US" dirty="0"/>
          </a:p>
        </p:txBody>
      </p:sp>
      <p:sp>
        <p:nvSpPr>
          <p:cNvPr id="4" name="Slide Number Placeholder 3"/>
          <p:cNvSpPr>
            <a:spLocks noGrp="1"/>
          </p:cNvSpPr>
          <p:nvPr>
            <p:ph type="sldNum" sz="quarter" idx="5"/>
          </p:nvPr>
        </p:nvSpPr>
        <p:spPr/>
        <p:txBody>
          <a:bodyPr/>
          <a:lstStyle/>
          <a:p>
            <a:fld id="{3DD17901-8143-944A-88A7-3C771082700B}" type="slidenum">
              <a:rPr lang="en-US" smtClean="0"/>
              <a:t>14</a:t>
            </a:fld>
            <a:endParaRPr lang="en-US"/>
          </a:p>
        </p:txBody>
      </p:sp>
    </p:spTree>
    <p:extLst>
      <p:ext uri="{BB962C8B-B14F-4D97-AF65-F5344CB8AC3E}">
        <p14:creationId xmlns:p14="http://schemas.microsoft.com/office/powerpoint/2010/main" val="37828714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 fit 3d gaussians in the radial, azimuthal, vertical </a:t>
            </a:r>
            <a:r>
              <a:rPr lang="en-US" dirty="0" err="1"/>
              <a:t>velocitys</a:t>
            </a:r>
            <a:r>
              <a:rPr lang="en-US" dirty="0"/>
              <a:t> space</a:t>
            </a:r>
          </a:p>
          <a:p>
            <a:pPr marL="171450" indent="-171450">
              <a:buFontTx/>
              <a:buChar char="-"/>
            </a:pPr>
            <a:r>
              <a:rPr lang="en-US" dirty="0"/>
              <a:t>By clicking the links we can better see how these gaussians fit over the 3d velocity space – I wont do this for all plots but here is one…</a:t>
            </a:r>
          </a:p>
          <a:p>
            <a:pPr marL="171450" indent="-171450">
              <a:buFontTx/>
              <a:buChar char="-"/>
            </a:pPr>
            <a:endParaRPr lang="en-US" dirty="0"/>
          </a:p>
          <a:p>
            <a:pPr marL="171450" indent="-171450">
              <a:buFontTx/>
              <a:buChar char="-"/>
            </a:pPr>
            <a:r>
              <a:rPr lang="en-US" i="1" dirty="0"/>
              <a:t>Datapoints are assigned </a:t>
            </a:r>
            <a:r>
              <a:rPr lang="en-GB" b="1" i="1" dirty="0"/>
              <a:t>Computes the weighted PDF</a:t>
            </a:r>
            <a:r>
              <a:rPr lang="en-GB" i="1" dirty="0"/>
              <a:t> of each component for every data point</a:t>
            </a:r>
          </a:p>
          <a:p>
            <a:pPr marL="171450" indent="-171450">
              <a:buFontTx/>
              <a:buChar char="-"/>
            </a:pPr>
            <a:r>
              <a:rPr lang="en-GB" b="1" i="1" dirty="0"/>
              <a:t>Normalises across components</a:t>
            </a:r>
            <a:r>
              <a:rPr lang="en-GB" i="1" dirty="0"/>
              <a:t> to obtain posterior probabilities</a:t>
            </a:r>
          </a:p>
          <a:p>
            <a:pPr marL="171450" indent="-171450">
              <a:buFontTx/>
              <a:buChar char="-"/>
            </a:pPr>
            <a:r>
              <a:rPr lang="en-GB" b="1" i="1" dirty="0"/>
              <a:t>Assigns each data point</a:t>
            </a:r>
            <a:r>
              <a:rPr lang="en-GB" i="1" dirty="0"/>
              <a:t> to the component with the highest posterior probability</a:t>
            </a:r>
            <a:endParaRPr lang="en-US" i="1" dirty="0"/>
          </a:p>
          <a:p>
            <a:pPr marL="171450" indent="-171450">
              <a:buFontTx/>
              <a:buChar char="-"/>
            </a:pPr>
            <a:endParaRPr lang="en-US" dirty="0"/>
          </a:p>
          <a:p>
            <a:pPr marL="171450" indent="-171450">
              <a:buFontTx/>
              <a:buChar char="-"/>
            </a:pPr>
            <a:r>
              <a:rPr lang="en-US" dirty="0"/>
              <a:t>By observing the weights we can see that results are as expected: as metallicity (or time) increases, the weight of the thick disk increases whilst that of the stationary halo decreases.</a:t>
            </a:r>
          </a:p>
          <a:p>
            <a:pPr marL="171450" indent="-171450">
              <a:buFontTx/>
              <a:buChar char="-"/>
            </a:pPr>
            <a:r>
              <a:rPr lang="en-US" dirty="0"/>
              <a:t>It is interesting, however that the weight of the prograde halo remains broadly similar</a:t>
            </a:r>
            <a:r>
              <a:rPr lang="en-US" i="1" dirty="0"/>
              <a:t>- this is likely because this component describes the GS/E component as well as overlap between thick disk stars and halo stars.</a:t>
            </a:r>
          </a:p>
          <a:p>
            <a:pPr marL="171450" indent="-171450">
              <a:buFontTx/>
              <a:buChar char="-"/>
            </a:pPr>
            <a:endParaRPr lang="en-US" dirty="0"/>
          </a:p>
          <a:p>
            <a:r>
              <a:rPr lang="en-US" dirty="0"/>
              <a:t>We do not observe any disc-like contribution at low metallicities, the prograde components is attributed to the aurora population that c</a:t>
            </a:r>
            <a:r>
              <a:rPr lang="en-GB" sz="1200" kern="1200" dirty="0">
                <a:solidFill>
                  <a:schemeClr val="tx1"/>
                </a:solidFill>
                <a:effectLst/>
                <a:latin typeface="+mn-lt"/>
                <a:ea typeface="+mn-ea"/>
                <a:cs typeface="+mn-cs"/>
              </a:rPr>
              <a:t>corresponds to an early, slightly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rotating population. This is consistent with heated or spun-up debris rather than an in-situ disc (scenario 2)</a:t>
            </a:r>
          </a:p>
          <a:p>
            <a:endParaRPr lang="en-GB" sz="1200" kern="1200" dirty="0">
              <a:solidFill>
                <a:schemeClr val="tx1"/>
              </a:solidFill>
              <a:effectLst/>
              <a:latin typeface="+mn-lt"/>
              <a:ea typeface="+mn-ea"/>
              <a:cs typeface="+mn-cs"/>
            </a:endParaRP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DD17901-8143-944A-88A7-3C771082700B}" type="slidenum">
              <a:rPr lang="en-US" smtClean="0"/>
              <a:t>15</a:t>
            </a:fld>
            <a:endParaRPr lang="en-US"/>
          </a:p>
        </p:txBody>
      </p:sp>
    </p:spTree>
    <p:extLst>
      <p:ext uri="{BB962C8B-B14F-4D97-AF65-F5344CB8AC3E}">
        <p14:creationId xmlns:p14="http://schemas.microsoft.com/office/powerpoint/2010/main" val="23436833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So here, we assess </a:t>
            </a:r>
            <a:r>
              <a:rPr lang="en-GB" b="1" dirty="0"/>
              <a:t>rotational support</a:t>
            </a:r>
            <a:r>
              <a:rPr lang="en-GB" dirty="0"/>
              <a:t>, which helps us distinguish between halo-like and disc-like kinematics.</a:t>
            </a:r>
            <a:br>
              <a:rPr lang="en-GB" dirty="0"/>
            </a:br>
            <a:r>
              <a:rPr lang="en-GB" dirty="0"/>
              <a:t>- To do that, we look at the ratio of the mean rotational velocity to its dispersion — that’s V</a:t>
            </a:r>
            <a:r>
              <a:rPr lang="el-GR" dirty="0" err="1"/>
              <a:t>ϕ</a:t>
            </a:r>
            <a:r>
              <a:rPr lang="en-GB" dirty="0"/>
              <a:t> over </a:t>
            </a:r>
            <a:r>
              <a:rPr lang="el-GR" dirty="0"/>
              <a:t>σ</a:t>
            </a:r>
            <a:r>
              <a:rPr lang="en-GB" dirty="0"/>
              <a:t>V</a:t>
            </a:r>
            <a:r>
              <a:rPr lang="el-GR" dirty="0" err="1"/>
              <a:t>ϕ</a:t>
            </a:r>
            <a:r>
              <a:rPr lang="el-GR" dirty="0"/>
              <a:t>​​</a:t>
            </a:r>
            <a:endParaRPr lang="en-GB" dirty="0"/>
          </a:p>
          <a:p>
            <a:pPr marL="171450" indent="-171450">
              <a:buFontTx/>
              <a:buChar char="-"/>
            </a:pPr>
            <a:endParaRPr lang="en-GB" dirty="0"/>
          </a:p>
          <a:p>
            <a:pPr marL="171450" indent="-171450">
              <a:buFontTx/>
              <a:buChar char="-"/>
            </a:pPr>
            <a:r>
              <a:rPr lang="en-GB" dirty="0"/>
              <a:t>If this ratio is greater than about 3, it suggests the population is </a:t>
            </a:r>
            <a:r>
              <a:rPr lang="en-GB" b="1" dirty="0"/>
              <a:t>rotation-supported</a:t>
            </a:r>
            <a:r>
              <a:rPr lang="en-GB" dirty="0"/>
              <a:t>, like a disc.</a:t>
            </a:r>
          </a:p>
          <a:p>
            <a:pPr marL="171450" indent="-171450">
              <a:buFontTx/>
              <a:buChar char="-"/>
            </a:pPr>
            <a:r>
              <a:rPr lang="en-GB" dirty="0"/>
              <a:t>Lower values — closer to 0 — are what we expect from </a:t>
            </a:r>
            <a:r>
              <a:rPr lang="en-GB" b="1" dirty="0"/>
              <a:t>pressure-supported</a:t>
            </a:r>
            <a:r>
              <a:rPr lang="en-GB" dirty="0"/>
              <a:t> systems, like the stellar halo.</a:t>
            </a:r>
          </a:p>
          <a:p>
            <a:pPr marL="171450" indent="-171450">
              <a:buFontTx/>
              <a:buChar char="-"/>
            </a:pPr>
            <a:endParaRPr lang="en-GB" dirty="0"/>
          </a:p>
          <a:p>
            <a:r>
              <a:rPr lang="en-GB" dirty="0"/>
              <a:t>You can see that as we move to higher metallicities, this green component starts to appear, and its value rises above 3.</a:t>
            </a:r>
          </a:p>
          <a:p>
            <a:r>
              <a:rPr lang="en-GB" dirty="0"/>
              <a:t>This tells us that </a:t>
            </a:r>
            <a:r>
              <a:rPr lang="en-GB" b="1" dirty="0"/>
              <a:t>disc-like kinematics first emerge in the MP1 bin</a:t>
            </a:r>
            <a:r>
              <a:rPr lang="en-GB" dirty="0"/>
              <a:t>, around [M/H] = –1.5, which we interpret as the </a:t>
            </a:r>
            <a:r>
              <a:rPr lang="en-GB" b="1" dirty="0"/>
              <a:t>onset of the thick disc</a:t>
            </a:r>
            <a:r>
              <a:rPr lang="en-GB" dirty="0"/>
              <a:t>.</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DD17901-8143-944A-88A7-3C771082700B}" type="slidenum">
              <a:rPr lang="en-US" smtClean="0"/>
              <a:t>16</a:t>
            </a:fld>
            <a:endParaRPr lang="en-US"/>
          </a:p>
        </p:txBody>
      </p:sp>
    </p:spTree>
    <p:extLst>
      <p:ext uri="{BB962C8B-B14F-4D97-AF65-F5344CB8AC3E}">
        <p14:creationId xmlns:p14="http://schemas.microsoft.com/office/powerpoint/2010/main" val="12112173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To make sure we're not missing any faint, hidden disc components — especially in the </a:t>
            </a:r>
            <a:r>
              <a:rPr lang="en-GB" b="1" dirty="0"/>
              <a:t>very metal-poor (VMP)</a:t>
            </a:r>
            <a:r>
              <a:rPr lang="en-GB" dirty="0"/>
              <a:t> and </a:t>
            </a:r>
            <a:r>
              <a:rPr lang="en-GB" b="1" dirty="0"/>
              <a:t>intermediate metal-poor (IMP)</a:t>
            </a:r>
            <a:r>
              <a:rPr lang="en-GB" dirty="0"/>
              <a:t> bins — we perform a residual analysis</a:t>
            </a:r>
          </a:p>
          <a:p>
            <a:pPr marL="171450" indent="-171450">
              <a:buFontTx/>
              <a:buChar char="-"/>
            </a:pPr>
            <a:r>
              <a:rPr lang="en-GB" dirty="0"/>
              <a:t>The concern here is that </a:t>
            </a:r>
            <a:r>
              <a:rPr lang="en-GB" b="1" dirty="0"/>
              <a:t>standard GMMs</a:t>
            </a:r>
            <a:r>
              <a:rPr lang="en-GB" dirty="0"/>
              <a:t>, even with Extreme Deconvolution, might miss small or subtle disc-like substructures</a:t>
            </a:r>
          </a:p>
          <a:p>
            <a:pPr marL="171450" indent="-171450">
              <a:buFontTx/>
              <a:buChar char="-"/>
            </a:pPr>
            <a:endParaRPr lang="en-GB" dirty="0"/>
          </a:p>
          <a:p>
            <a:pPr marL="171450" indent="-171450">
              <a:buFontTx/>
              <a:buChar char="-"/>
            </a:pPr>
            <a:r>
              <a:rPr lang="en-GB" dirty="0"/>
              <a:t>First, we generate </a:t>
            </a:r>
            <a:r>
              <a:rPr lang="en-GB" b="1" dirty="0"/>
              <a:t>mock stars</a:t>
            </a:r>
            <a:r>
              <a:rPr lang="en-GB" dirty="0"/>
              <a:t> from our best-fit XD-GMM model</a:t>
            </a:r>
          </a:p>
          <a:p>
            <a:pPr marL="171450" indent="-171450">
              <a:buFontTx/>
              <a:buChar char="-"/>
            </a:pPr>
            <a:r>
              <a:rPr lang="en-GB" dirty="0"/>
              <a:t>Each mock star is given the same observational uncertainties as a real star — we do this by assigning it the error of its nearest neighbour and adding Gaussian noise</a:t>
            </a:r>
          </a:p>
          <a:p>
            <a:pPr marL="171450" indent="-171450">
              <a:buFontTx/>
              <a:buChar char="-"/>
            </a:pPr>
            <a:r>
              <a:rPr lang="en-GB" dirty="0"/>
              <a:t>Then, we compare the mock and real data by looking for </a:t>
            </a:r>
            <a:r>
              <a:rPr lang="en-GB" b="1" dirty="0"/>
              <a:t>excess counts</a:t>
            </a:r>
            <a:r>
              <a:rPr lang="en-GB" dirty="0"/>
              <a:t> inside a 2-sigma ellipse centred on the thick disc in velocity space.</a:t>
            </a:r>
          </a:p>
          <a:p>
            <a:pPr marL="171450" indent="-171450">
              <a:buFontTx/>
              <a:buChar char="-"/>
            </a:pPr>
            <a:endParaRPr lang="en-GB" dirty="0"/>
          </a:p>
          <a:p>
            <a:pPr marL="171450" indent="-171450">
              <a:buFontTx/>
              <a:buChar char="-"/>
            </a:pPr>
            <a:r>
              <a:rPr lang="en-GB" dirty="0"/>
              <a:t>Now, to estimate how much disc might be hidden, we </a:t>
            </a:r>
            <a:r>
              <a:rPr lang="en-GB" b="1" dirty="0"/>
              <a:t>inject artificial discs</a:t>
            </a:r>
            <a:r>
              <a:rPr lang="en-GB" dirty="0"/>
              <a:t> into the model at different levels — from 0 to 5% — and see how the excess we observe compares to what we’d expect from these mock injections.</a:t>
            </a:r>
          </a:p>
          <a:p>
            <a:pPr marL="171450" indent="-171450">
              <a:buFontTx/>
              <a:buChar char="-"/>
            </a:pPr>
            <a:r>
              <a:rPr lang="en-GB" dirty="0"/>
              <a:t>What we find is that the observed residuals — shown in the blue shaded region — are consistent with a disc contribution of </a:t>
            </a:r>
            <a:r>
              <a:rPr lang="en-GB" b="1" dirty="0"/>
              <a:t>about 1%</a:t>
            </a:r>
            <a:r>
              <a:rPr lang="en-GB" dirty="0"/>
              <a:t> in both the VMP and IMP bins.</a:t>
            </a:r>
          </a:p>
          <a:p>
            <a:pPr marL="171450" indent="-171450">
              <a:buFontTx/>
              <a:buChar char="-"/>
            </a:pPr>
            <a:r>
              <a:rPr lang="en-GB" dirty="0"/>
              <a:t>So the takeaway here is that even if a faint disc component is hiding in those metal-poor bins, it’s </a:t>
            </a:r>
            <a:r>
              <a:rPr lang="en-GB" b="1" dirty="0"/>
              <a:t>minimal</a:t>
            </a:r>
            <a:r>
              <a:rPr lang="en-GB" dirty="0"/>
              <a:t> — at most, around 1%</a:t>
            </a:r>
            <a:endParaRPr lang="en-US" dirty="0"/>
          </a:p>
        </p:txBody>
      </p:sp>
      <p:sp>
        <p:nvSpPr>
          <p:cNvPr id="4" name="Slide Number Placeholder 3"/>
          <p:cNvSpPr>
            <a:spLocks noGrp="1"/>
          </p:cNvSpPr>
          <p:nvPr>
            <p:ph type="sldNum" sz="quarter" idx="5"/>
          </p:nvPr>
        </p:nvSpPr>
        <p:spPr/>
        <p:txBody>
          <a:bodyPr/>
          <a:lstStyle/>
          <a:p>
            <a:fld id="{3DD17901-8143-944A-88A7-3C771082700B}" type="slidenum">
              <a:rPr lang="en-US" smtClean="0"/>
              <a:t>17</a:t>
            </a:fld>
            <a:endParaRPr lang="en-US"/>
          </a:p>
        </p:txBody>
      </p:sp>
    </p:spTree>
    <p:extLst>
      <p:ext uri="{BB962C8B-B14F-4D97-AF65-F5344CB8AC3E}">
        <p14:creationId xmlns:p14="http://schemas.microsoft.com/office/powerpoint/2010/main" val="10964324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Successfully reproduced results from </a:t>
            </a:r>
            <a:r>
              <a:rPr lang="en-GB" dirty="0" err="1"/>
              <a:t>zhang</a:t>
            </a:r>
            <a:r>
              <a:rPr lang="en-GB" dirty="0"/>
              <a:t> et al 2024</a:t>
            </a:r>
          </a:p>
          <a:p>
            <a:pPr marL="171450" indent="-171450">
              <a:buFontTx/>
              <a:buChar char="-"/>
            </a:pPr>
            <a:endParaRPr lang="en-GB" dirty="0"/>
          </a:p>
          <a:p>
            <a:pPr marL="171450" indent="-171450">
              <a:buFontTx/>
              <a:buChar char="-"/>
            </a:pPr>
            <a:r>
              <a:rPr lang="en-GB" dirty="0"/>
              <a:t>The </a:t>
            </a:r>
            <a:r>
              <a:rPr lang="en-GB" b="1" dirty="0"/>
              <a:t>only methodological deviation</a:t>
            </a:r>
            <a:r>
              <a:rPr lang="en-GB" dirty="0"/>
              <a:t> came in the way we </a:t>
            </a:r>
            <a:r>
              <a:rPr lang="en-GB" b="1" dirty="0"/>
              <a:t>initialised the XD-GMM</a:t>
            </a:r>
            <a:r>
              <a:rPr lang="en-GB" dirty="0"/>
              <a:t>.</a:t>
            </a:r>
          </a:p>
          <a:p>
            <a:pPr marL="171450" indent="-171450">
              <a:buFontTx/>
              <a:buChar char="-"/>
            </a:pPr>
            <a:r>
              <a:rPr lang="en-GB" dirty="0"/>
              <a:t>While Zhang et al. mention using </a:t>
            </a:r>
            <a:r>
              <a:rPr lang="en-GB" b="1" dirty="0"/>
              <a:t>random initialisations</a:t>
            </a:r>
            <a:r>
              <a:rPr lang="en-GB" dirty="0"/>
              <a:t>, we found that this approach often caused the algorithm to get stuck in </a:t>
            </a:r>
            <a:r>
              <a:rPr lang="en-GB" b="1" dirty="0"/>
              <a:t>local minima</a:t>
            </a:r>
            <a:r>
              <a:rPr lang="en-GB" dirty="0"/>
              <a:t>.</a:t>
            </a:r>
          </a:p>
          <a:p>
            <a:pPr marL="171450" indent="-171450">
              <a:buFontTx/>
              <a:buChar char="-"/>
            </a:pPr>
            <a:r>
              <a:rPr lang="en-GB" dirty="0"/>
              <a:t>To avoid that, we opted for </a:t>
            </a:r>
            <a:r>
              <a:rPr lang="en-GB" b="1" dirty="0"/>
              <a:t>k-means initialisation</a:t>
            </a:r>
            <a:r>
              <a:rPr lang="en-GB" dirty="0"/>
              <a:t>, which consistently led to more stable and convergent fits.</a:t>
            </a:r>
          </a:p>
          <a:p>
            <a:pPr marL="171450" indent="-171450">
              <a:buFontTx/>
              <a:buChar char="-"/>
            </a:pPr>
            <a:endParaRPr lang="en-GB" dirty="0"/>
          </a:p>
          <a:p>
            <a:r>
              <a:rPr lang="en-GB" sz="1200" i="1" kern="1200" dirty="0">
                <a:solidFill>
                  <a:schemeClr val="tx1"/>
                </a:solidFill>
                <a:effectLst/>
                <a:latin typeface="+mn-lt"/>
                <a:ea typeface="+mn-ea"/>
                <a:cs typeface="+mn-cs"/>
              </a:rPr>
              <a:t>k-means start-up partitions the velocity space into compact, nearly spherical groups that match</a:t>
            </a:r>
          </a:p>
          <a:p>
            <a:r>
              <a:rPr lang="en-GB" sz="1200" i="1" kern="1200" dirty="0">
                <a:solidFill>
                  <a:schemeClr val="tx1"/>
                </a:solidFill>
                <a:effectLst/>
                <a:latin typeface="+mn-lt"/>
                <a:ea typeface="+mn-ea"/>
                <a:cs typeface="+mn-cs"/>
              </a:rPr>
              <a:t>the Gaussian assumption</a:t>
            </a:r>
          </a:p>
          <a:p>
            <a:pPr marL="171450" indent="-171450">
              <a:buFontTx/>
              <a:buChar char="-"/>
            </a:pPr>
            <a:endParaRPr lang="en-GB" dirty="0"/>
          </a:p>
          <a:p>
            <a:pPr marL="171450" indent="-171450">
              <a:buFontTx/>
              <a:buChar char="-"/>
            </a:pPr>
            <a:endParaRPr lang="en-GB" dirty="0"/>
          </a:p>
          <a:p>
            <a:pPr marL="171450" indent="-171450">
              <a:buFontTx/>
              <a:buChar char="-"/>
            </a:pPr>
            <a:r>
              <a:rPr lang="en-GB" dirty="0"/>
              <a:t>Now, regarding </a:t>
            </a:r>
            <a:r>
              <a:rPr lang="en-GB" b="1" dirty="0"/>
              <a:t>key differences</a:t>
            </a:r>
            <a:r>
              <a:rPr lang="en-GB" dirty="0"/>
              <a:t> in the outcomes</a:t>
            </a:r>
          </a:p>
          <a:p>
            <a:pPr marL="171450" indent="-171450">
              <a:buFontTx/>
              <a:buChar char="-"/>
            </a:pPr>
            <a:r>
              <a:rPr lang="en-GB" dirty="0"/>
              <a:t>At the </a:t>
            </a:r>
            <a:r>
              <a:rPr lang="en-GB" b="1" dirty="0"/>
              <a:t>very metal-poor end</a:t>
            </a:r>
            <a:r>
              <a:rPr lang="en-GB" dirty="0"/>
              <a:t>, our model identifies an almost </a:t>
            </a:r>
            <a:r>
              <a:rPr lang="en-GB" b="1" dirty="0"/>
              <a:t>even split</a:t>
            </a:r>
            <a:r>
              <a:rPr lang="en-GB" dirty="0"/>
              <a:t> between a </a:t>
            </a:r>
            <a:r>
              <a:rPr lang="en-GB" b="1" dirty="0"/>
              <a:t>stationary</a:t>
            </a:r>
            <a:r>
              <a:rPr lang="en-GB" dirty="0"/>
              <a:t> and a </a:t>
            </a:r>
            <a:r>
              <a:rPr lang="en-GB" b="1" dirty="0"/>
              <a:t>prograde halo</a:t>
            </a:r>
            <a:r>
              <a:rPr lang="en-GB" dirty="0"/>
              <a:t> component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the </a:t>
            </a:r>
            <a:r>
              <a:rPr lang="en-GB" b="1" dirty="0"/>
              <a:t>prograde component</a:t>
            </a:r>
            <a:r>
              <a:rPr lang="en-GB" dirty="0"/>
              <a:t> we recover has </a:t>
            </a:r>
            <a:r>
              <a:rPr lang="en-GB" b="1" dirty="0"/>
              <a:t>kinematics that match well</a:t>
            </a:r>
            <a:r>
              <a:rPr lang="en-GB" dirty="0"/>
              <a:t> with those reported for the </a:t>
            </a:r>
            <a:r>
              <a:rPr lang="en-GB" b="1" dirty="0"/>
              <a:t>Aurora structure</a:t>
            </a:r>
            <a:r>
              <a:rPr lang="en-GB" dirty="0"/>
              <a:t>, reinforcing confidence in our results despite the methodological nuance.</a:t>
            </a:r>
          </a:p>
          <a:p>
            <a:pPr marL="171450" indent="-171450">
              <a:buFontTx/>
              <a:buChar char="-"/>
            </a:pPr>
            <a:endParaRPr lang="en-GB" dirty="0"/>
          </a:p>
        </p:txBody>
      </p:sp>
      <p:sp>
        <p:nvSpPr>
          <p:cNvPr id="4" name="Slide Number Placeholder 3"/>
          <p:cNvSpPr>
            <a:spLocks noGrp="1"/>
          </p:cNvSpPr>
          <p:nvPr>
            <p:ph type="sldNum" sz="quarter" idx="5"/>
          </p:nvPr>
        </p:nvSpPr>
        <p:spPr/>
        <p:txBody>
          <a:bodyPr/>
          <a:lstStyle/>
          <a:p>
            <a:fld id="{3DD17901-8143-944A-88A7-3C771082700B}" type="slidenum">
              <a:rPr lang="en-US" smtClean="0"/>
              <a:t>18</a:t>
            </a:fld>
            <a:endParaRPr lang="en-US"/>
          </a:p>
        </p:txBody>
      </p:sp>
    </p:spTree>
    <p:extLst>
      <p:ext uri="{BB962C8B-B14F-4D97-AF65-F5344CB8AC3E}">
        <p14:creationId xmlns:p14="http://schemas.microsoft.com/office/powerpoint/2010/main" val="25617423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To expand on analysis we now add a second chemical dimension: </a:t>
            </a:r>
            <a:r>
              <a:rPr lang="en-GB" b="1" dirty="0"/>
              <a:t>alpha abundance</a:t>
            </a:r>
            <a:r>
              <a:rPr lang="en-GB" dirty="0"/>
              <a:t>. Which we get from the Li 2023 catalogue</a:t>
            </a:r>
          </a:p>
          <a:p>
            <a:pPr marL="171450" indent="-171450">
              <a:buFontTx/>
              <a:buChar char="-"/>
            </a:pPr>
            <a:r>
              <a:rPr lang="en-GB" dirty="0"/>
              <a:t>The idea is that high and low alpha groups should exhibit different structures in phase space, reflecting different formation pathways.</a:t>
            </a:r>
          </a:p>
          <a:p>
            <a:pPr marL="171450" indent="-171450">
              <a:buFontTx/>
              <a:buChar char="-"/>
            </a:pPr>
            <a:endParaRPr lang="en-GB" dirty="0"/>
          </a:p>
          <a:p>
            <a:pPr marL="171450" indent="-171450">
              <a:buFontTx/>
              <a:buChar char="-"/>
            </a:pPr>
            <a:r>
              <a:rPr lang="en-GB" b="1" dirty="0"/>
              <a:t>High-alpha stars</a:t>
            </a:r>
            <a:r>
              <a:rPr lang="en-GB" dirty="0"/>
              <a:t> formed in environments with rapid and intense star formation. These enrich the interstellar medium quickly with alpha-elements  (</a:t>
            </a:r>
            <a:r>
              <a:rPr lang="en-GB" i="1" dirty="0"/>
              <a:t>things like oxygen and magnesium) </a:t>
            </a:r>
            <a:r>
              <a:rPr lang="en-GB" dirty="0"/>
              <a:t>before Type </a:t>
            </a:r>
            <a:r>
              <a:rPr lang="en-GB" dirty="0" err="1"/>
              <a:t>Ia</a:t>
            </a:r>
            <a:r>
              <a:rPr lang="en-GB" dirty="0"/>
              <a:t> supernovae have had time to explode and contribute iron. That gives us high [</a:t>
            </a:r>
            <a:r>
              <a:rPr lang="el-GR" dirty="0"/>
              <a:t>α/</a:t>
            </a:r>
            <a:r>
              <a:rPr lang="en-GB" dirty="0"/>
              <a:t>Fe] ratios.</a:t>
            </a:r>
          </a:p>
          <a:p>
            <a:pPr marL="171450" indent="-171450">
              <a:buFontTx/>
              <a:buChar char="-"/>
            </a:pPr>
            <a:endParaRPr lang="en-GB" dirty="0"/>
          </a:p>
          <a:p>
            <a:pPr marL="171450" indent="-171450">
              <a:buFontTx/>
              <a:buChar char="-"/>
            </a:pPr>
            <a:r>
              <a:rPr lang="en-GB" dirty="0"/>
              <a:t>In contrast, </a:t>
            </a:r>
            <a:r>
              <a:rPr lang="en-GB" b="1" dirty="0"/>
              <a:t>low-alpha stars</a:t>
            </a:r>
            <a:r>
              <a:rPr lang="en-GB" dirty="0"/>
              <a:t> come from systems with slower, more extended star-formation histories. In these, there’s time for Type </a:t>
            </a:r>
            <a:r>
              <a:rPr lang="en-GB" dirty="0" err="1"/>
              <a:t>Ia</a:t>
            </a:r>
            <a:r>
              <a:rPr lang="en-GB" dirty="0"/>
              <a:t> supernovae to inject iron into the gas, which dilutes the alpha enhancement and lowers [</a:t>
            </a:r>
            <a:r>
              <a:rPr lang="el-GR" dirty="0"/>
              <a:t>α/</a:t>
            </a:r>
            <a:r>
              <a:rPr lang="en-GB" dirty="0"/>
              <a:t>Fe</a:t>
            </a:r>
          </a:p>
          <a:p>
            <a:pPr marL="171450" indent="-171450">
              <a:buFontTx/>
              <a:buChar char="-"/>
            </a:pPr>
            <a:endParaRPr lang="en-GB" dirty="0"/>
          </a:p>
          <a:p>
            <a:r>
              <a:rPr lang="en-US" dirty="0"/>
              <a:t>Type 2 – adds irons and alpha</a:t>
            </a:r>
          </a:p>
          <a:p>
            <a:r>
              <a:rPr lang="en-US" dirty="0"/>
              <a:t>Type 1 – adds mainly iron</a:t>
            </a:r>
          </a:p>
          <a:p>
            <a:pPr marL="171450" indent="-171450">
              <a:buFontTx/>
              <a:buChar char="-"/>
            </a:pPr>
            <a:r>
              <a:rPr lang="en-GB" dirty="0"/>
              <a:t>].</a:t>
            </a:r>
            <a:endParaRPr lang="en-US" dirty="0"/>
          </a:p>
        </p:txBody>
      </p:sp>
      <p:sp>
        <p:nvSpPr>
          <p:cNvPr id="4" name="Slide Number Placeholder 3"/>
          <p:cNvSpPr>
            <a:spLocks noGrp="1"/>
          </p:cNvSpPr>
          <p:nvPr>
            <p:ph type="sldNum" sz="quarter" idx="5"/>
          </p:nvPr>
        </p:nvSpPr>
        <p:spPr/>
        <p:txBody>
          <a:bodyPr/>
          <a:lstStyle/>
          <a:p>
            <a:fld id="{3DD17901-8143-944A-88A7-3C771082700B}" type="slidenum">
              <a:rPr lang="en-US" smtClean="0"/>
              <a:t>19</a:t>
            </a:fld>
            <a:endParaRPr lang="en-US"/>
          </a:p>
        </p:txBody>
      </p:sp>
    </p:spTree>
    <p:extLst>
      <p:ext uri="{BB962C8B-B14F-4D97-AF65-F5344CB8AC3E}">
        <p14:creationId xmlns:p14="http://schemas.microsoft.com/office/powerpoint/2010/main" val="3588131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milky way is our host galaxy</a:t>
            </a:r>
          </a:p>
          <a:p>
            <a:pPr marL="171450" indent="-171450">
              <a:buFontTx/>
              <a:buChar char="-"/>
            </a:pPr>
            <a:endParaRPr lang="en-US" dirty="0"/>
          </a:p>
          <a:p>
            <a:pPr marL="171450" indent="-171450">
              <a:buFontTx/>
              <a:buChar char="-"/>
            </a:pPr>
            <a:r>
              <a:rPr lang="en-US" dirty="0"/>
              <a:t>We are situated within its thin disk a long long way from its </a:t>
            </a:r>
            <a:r>
              <a:rPr lang="en-US" dirty="0" err="1"/>
              <a:t>centre</a:t>
            </a:r>
            <a:endParaRPr lang="en-US" dirty="0"/>
          </a:p>
          <a:p>
            <a:pPr marL="171450" indent="-171450">
              <a:buFontTx/>
              <a:buChar char="-"/>
            </a:pPr>
            <a:endParaRPr lang="en-US" dirty="0"/>
          </a:p>
          <a:p>
            <a:pPr marL="171450" indent="-171450">
              <a:buFontTx/>
              <a:buChar char="-"/>
            </a:pPr>
            <a:r>
              <a:rPr lang="en-US" dirty="0"/>
              <a:t>Our position within the milky way allows us to observe its properties at high precision with observational tools</a:t>
            </a:r>
          </a:p>
          <a:p>
            <a:pPr marL="171450" indent="-171450">
              <a:buFontTx/>
              <a:buChar char="-"/>
            </a:pPr>
            <a:endParaRPr lang="en-US" dirty="0"/>
          </a:p>
          <a:p>
            <a:pPr marL="171450" indent="-171450">
              <a:buFontTx/>
              <a:buChar char="-"/>
            </a:pPr>
            <a:r>
              <a:rPr lang="en-US" dirty="0"/>
              <a:t>We still do not have a firm understanding into the processes which govern galaxy formation</a:t>
            </a:r>
          </a:p>
          <a:p>
            <a:pPr marL="171450" indent="-171450">
              <a:buFontTx/>
              <a:buChar char="-"/>
            </a:pPr>
            <a:endParaRPr lang="en-US" dirty="0"/>
          </a:p>
          <a:p>
            <a:pPr marL="171450" indent="-171450">
              <a:buFontTx/>
              <a:buChar char="-"/>
            </a:pPr>
            <a:r>
              <a:rPr lang="en-US" dirty="0"/>
              <a:t>In this project we use the kinematics and chemical composition of stars in the milky way to place constraints on its formation history</a:t>
            </a:r>
          </a:p>
        </p:txBody>
      </p:sp>
      <p:sp>
        <p:nvSpPr>
          <p:cNvPr id="4" name="Slide Number Placeholder 3"/>
          <p:cNvSpPr>
            <a:spLocks noGrp="1"/>
          </p:cNvSpPr>
          <p:nvPr>
            <p:ph type="sldNum" sz="quarter" idx="5"/>
          </p:nvPr>
        </p:nvSpPr>
        <p:spPr/>
        <p:txBody>
          <a:bodyPr/>
          <a:lstStyle/>
          <a:p>
            <a:fld id="{3DD17901-8143-944A-88A7-3C771082700B}" type="slidenum">
              <a:rPr lang="en-US" smtClean="0"/>
              <a:t>2</a:t>
            </a:fld>
            <a:endParaRPr lang="en-US"/>
          </a:p>
        </p:txBody>
      </p:sp>
    </p:spTree>
    <p:extLst>
      <p:ext uri="{BB962C8B-B14F-4D97-AF65-F5344CB8AC3E}">
        <p14:creationId xmlns:p14="http://schemas.microsoft.com/office/powerpoint/2010/main" val="25573993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In order to separate high- and low-alpha stars, we apply boundary conditions defined in Viswanathan et al. 2024. These thresholds are designed to minimise overlap between populations</a:t>
            </a:r>
          </a:p>
          <a:p>
            <a:pPr marL="171450" indent="-171450">
              <a:buFontTx/>
              <a:buChar char="-"/>
            </a:pPr>
            <a:endParaRPr lang="en-GB" dirty="0"/>
          </a:p>
          <a:p>
            <a:pPr marL="171450" indent="-171450">
              <a:buFontTx/>
              <a:buChar char="-"/>
            </a:pPr>
            <a:r>
              <a:rPr lang="en-GB" dirty="0"/>
              <a:t>We remain </a:t>
            </a:r>
            <a:r>
              <a:rPr lang="en-GB" b="1" dirty="0"/>
              <a:t>sceptical of the low-alpha population at very low metallicities</a:t>
            </a:r>
            <a:r>
              <a:rPr lang="en-GB" dirty="0"/>
              <a:t>. That’s because alpha-abundance values are less reliable in this regime — so any trends or structures we observe in that corner of parameter space should be interpreted with caution.</a:t>
            </a:r>
          </a:p>
          <a:p>
            <a:pPr marL="171450" indent="-171450">
              <a:buFontTx/>
              <a:buChar char="-"/>
            </a:pPr>
            <a:r>
              <a:rPr lang="en-GB" dirty="0"/>
              <a:t>Furthermore we make the same cuts as before, but instead use </a:t>
            </a:r>
            <a:r>
              <a:rPr lang="en-GB" dirty="0" err="1"/>
              <a:t>fpu</a:t>
            </a:r>
            <a:r>
              <a:rPr lang="en-GB" dirty="0"/>
              <a:t>&lt;2 to retain a practical number of stars, I believe that the XDGMM model will still be able to deal with increased uncertainties</a:t>
            </a:r>
            <a:endParaRPr lang="en-US" dirty="0"/>
          </a:p>
          <a:p>
            <a:endParaRPr lang="en-US" dirty="0"/>
          </a:p>
          <a:p>
            <a:endParaRPr lang="en-US" dirty="0"/>
          </a:p>
          <a:p>
            <a:endParaRPr lang="en-US" dirty="0"/>
          </a:p>
          <a:p>
            <a:r>
              <a:rPr lang="en-US" dirty="0"/>
              <a:t>Must admit that in my report I have mistakenly excluded the bottom equation but am including it here for completeness.</a:t>
            </a:r>
          </a:p>
          <a:p>
            <a:r>
              <a:rPr lang="en-US" dirty="0"/>
              <a:t>In the real world I would immediately fix this having noticed it.</a:t>
            </a:r>
          </a:p>
          <a:p>
            <a:endParaRPr lang="en-US" dirty="0"/>
          </a:p>
          <a:p>
            <a:endParaRPr lang="en-US" dirty="0"/>
          </a:p>
          <a:p>
            <a:r>
              <a:rPr lang="en-GB" i="1" dirty="0"/>
              <a:t>The </a:t>
            </a:r>
            <a:r>
              <a:rPr lang="el-GR" i="1" dirty="0"/>
              <a:t>α-</a:t>
            </a:r>
            <a:r>
              <a:rPr lang="en-GB" i="1" dirty="0"/>
              <a:t>threshold changes with metallicity because the chemical enrichment history of the Galaxy is metallicity-dependent</a:t>
            </a:r>
            <a:endParaRPr lang="en-US" i="1" dirty="0"/>
          </a:p>
        </p:txBody>
      </p:sp>
      <p:sp>
        <p:nvSpPr>
          <p:cNvPr id="4" name="Slide Number Placeholder 3"/>
          <p:cNvSpPr>
            <a:spLocks noGrp="1"/>
          </p:cNvSpPr>
          <p:nvPr>
            <p:ph type="sldNum" sz="quarter" idx="5"/>
          </p:nvPr>
        </p:nvSpPr>
        <p:spPr/>
        <p:txBody>
          <a:bodyPr/>
          <a:lstStyle/>
          <a:p>
            <a:fld id="{3DD17901-8143-944A-88A7-3C771082700B}" type="slidenum">
              <a:rPr lang="en-US" smtClean="0"/>
              <a:t>20</a:t>
            </a:fld>
            <a:endParaRPr lang="en-US"/>
          </a:p>
        </p:txBody>
      </p:sp>
    </p:spTree>
    <p:extLst>
      <p:ext uri="{BB962C8B-B14F-4D97-AF65-F5344CB8AC3E}">
        <p14:creationId xmlns:p14="http://schemas.microsoft.com/office/powerpoint/2010/main" val="42615383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Now we examine the metallicity distribution across our sample</a:t>
            </a:r>
          </a:p>
          <a:p>
            <a:pPr marL="171450" indent="-171450">
              <a:buFontTx/>
              <a:buChar char="-"/>
            </a:pPr>
            <a:endParaRPr lang="en-GB"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the </a:t>
            </a:r>
            <a:r>
              <a:rPr lang="en-GB" b="1" dirty="0"/>
              <a:t>high-alpha stars</a:t>
            </a:r>
            <a:r>
              <a:rPr lang="en-GB" dirty="0"/>
              <a:t>, on the left, display a </a:t>
            </a:r>
            <a:r>
              <a:rPr lang="en-GB" b="1" dirty="0"/>
              <a:t>shallow vertical gradient in metallicity</a:t>
            </a:r>
            <a:r>
              <a:rPr lang="en-GB" dirty="0"/>
              <a:t> and a visibly </a:t>
            </a:r>
            <a:r>
              <a:rPr lang="en-GB" b="1" dirty="0"/>
              <a:t>thicker disc structure</a:t>
            </a:r>
            <a:endParaRPr lang="en-GB" dirty="0"/>
          </a:p>
          <a:p>
            <a:pPr marL="171450" indent="-171450">
              <a:buFontTx/>
              <a:buChar char="-"/>
            </a:pPr>
            <a:endParaRPr lang="en-GB" dirty="0"/>
          </a:p>
          <a:p>
            <a:pPr marL="171450" indent="-171450">
              <a:buFontTx/>
              <a:buChar char="-"/>
            </a:pPr>
            <a:r>
              <a:rPr lang="en-GB" dirty="0"/>
              <a:t>The </a:t>
            </a:r>
            <a:r>
              <a:rPr lang="en-GB" b="1" dirty="0"/>
              <a:t>low-alpha population</a:t>
            </a:r>
            <a:r>
              <a:rPr lang="en-GB" dirty="0"/>
              <a:t>, on the right, shows a </a:t>
            </a:r>
            <a:r>
              <a:rPr lang="en-GB" b="1" dirty="0"/>
              <a:t>steep negative metallicity gradient in metallicity with increasing vertical height z</a:t>
            </a:r>
            <a:r>
              <a:rPr lang="en-GB" dirty="0"/>
              <a:t>. It also shows a thinner-disk structure.</a:t>
            </a:r>
          </a:p>
          <a:p>
            <a:pPr marL="171450" indent="-171450">
              <a:buFontTx/>
              <a:buChar char="-"/>
            </a:pPr>
            <a:r>
              <a:rPr lang="en-GB" dirty="0"/>
              <a:t>We also observe a metallicity gradient with </a:t>
            </a:r>
            <a:r>
              <a:rPr lang="en-GB" b="1" dirty="0"/>
              <a:t>increasing radius R</a:t>
            </a:r>
            <a:r>
              <a:rPr lang="en-GB" dirty="0"/>
              <a:t> in the low-alpha sample. This suggests </a:t>
            </a:r>
            <a:r>
              <a:rPr lang="en-GB" b="1" dirty="0"/>
              <a:t>radial migration</a:t>
            </a:r>
            <a:r>
              <a:rPr lang="en-GB" dirty="0"/>
              <a:t> — the idea that stars formed in the inner Galaxy have migrated outwards over time</a:t>
            </a:r>
          </a:p>
          <a:p>
            <a:pPr marL="171450" indent="-171450">
              <a:buFontTx/>
              <a:buChar char="-"/>
            </a:pPr>
            <a:endParaRPr lang="en-GB" dirty="0"/>
          </a:p>
          <a:p>
            <a:pPr marL="171450" indent="-171450">
              <a:buFontTx/>
              <a:buChar char="-"/>
            </a:pPr>
            <a:r>
              <a:rPr lang="en-GB" dirty="0"/>
              <a:t>In contrast,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DD17901-8143-944A-88A7-3C771082700B}" type="slidenum">
              <a:rPr lang="en-US" smtClean="0"/>
              <a:t>21</a:t>
            </a:fld>
            <a:endParaRPr lang="en-US"/>
          </a:p>
        </p:txBody>
      </p:sp>
    </p:spTree>
    <p:extLst>
      <p:ext uri="{BB962C8B-B14F-4D97-AF65-F5344CB8AC3E}">
        <p14:creationId xmlns:p14="http://schemas.microsoft.com/office/powerpoint/2010/main" val="2780480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On the </a:t>
            </a:r>
            <a:r>
              <a:rPr lang="en-GB" b="1" dirty="0"/>
              <a:t>left</a:t>
            </a:r>
            <a:r>
              <a:rPr lang="en-GB" dirty="0"/>
              <a:t>, we see the </a:t>
            </a:r>
            <a:r>
              <a:rPr lang="en-GB" b="1" dirty="0"/>
              <a:t>high-alpha stars</a:t>
            </a:r>
            <a:r>
              <a:rPr lang="en-GB" dirty="0"/>
              <a:t>. These stars show a </a:t>
            </a:r>
            <a:r>
              <a:rPr lang="en-GB" b="1" dirty="0"/>
              <a:t>gradual spin-up with increasing metallicity</a:t>
            </a:r>
            <a:r>
              <a:rPr lang="en-GB" dirty="0"/>
              <a:t>.</a:t>
            </a:r>
          </a:p>
          <a:p>
            <a:pPr marL="171450" indent="-171450">
              <a:buFontTx/>
              <a:buChar char="-"/>
            </a:pPr>
            <a:r>
              <a:rPr lang="en-GB" dirty="0"/>
              <a:t>This </a:t>
            </a:r>
            <a:r>
              <a:rPr lang="en-GB" b="1" dirty="0"/>
              <a:t>continuous trend</a:t>
            </a:r>
            <a:r>
              <a:rPr lang="en-GB" dirty="0"/>
              <a:t> in the high-alpha stars supports a formation scenario where the Galaxy’s in-situ population </a:t>
            </a:r>
            <a:r>
              <a:rPr lang="en-GB" b="1" dirty="0"/>
              <a:t>gradually acquired angular momentum</a:t>
            </a:r>
            <a:r>
              <a:rPr lang="en-GB" dirty="0"/>
              <a:t> as </a:t>
            </a:r>
            <a:r>
              <a:rPr lang="en-GB" b="1" dirty="0"/>
              <a:t>star formation progressed</a:t>
            </a:r>
            <a:r>
              <a:rPr lang="en-GB" dirty="0"/>
              <a:t>.</a:t>
            </a:r>
          </a:p>
          <a:p>
            <a:pPr marL="171450" indent="-171450">
              <a:buFontTx/>
              <a:buChar char="-"/>
            </a:pPr>
            <a:endParaRPr lang="en-GB" dirty="0"/>
          </a:p>
          <a:p>
            <a:pPr marL="171450" indent="-171450">
              <a:buFontTx/>
              <a:buChar char="-"/>
            </a:pPr>
            <a:r>
              <a:rPr lang="en-GB" dirty="0"/>
              <a:t>Now on the </a:t>
            </a:r>
            <a:r>
              <a:rPr lang="en-GB" b="1" dirty="0"/>
              <a:t>right</a:t>
            </a:r>
            <a:r>
              <a:rPr lang="en-GB" dirty="0"/>
              <a:t>, we have the </a:t>
            </a:r>
            <a:r>
              <a:rPr lang="en-GB" b="1" dirty="0"/>
              <a:t>low-alpha stars</a:t>
            </a:r>
            <a:r>
              <a:rPr lang="en-GB" dirty="0"/>
              <a:t>. we observe a </a:t>
            </a:r>
            <a:r>
              <a:rPr lang="en-GB" b="1" dirty="0"/>
              <a:t>much sharper transition</a:t>
            </a:r>
            <a:r>
              <a:rPr lang="en-GB" dirty="0"/>
              <a:t> to a population with </a:t>
            </a:r>
            <a:r>
              <a:rPr lang="en-GB" b="1" dirty="0"/>
              <a:t>stronger net prograde rotation</a:t>
            </a:r>
            <a:r>
              <a:rPr lang="en-GB" dirty="0"/>
              <a:t>.</a:t>
            </a:r>
          </a:p>
          <a:p>
            <a:pPr marL="171450" indent="-171450">
              <a:buFontTx/>
              <a:buChar char="-"/>
            </a:pPr>
            <a:r>
              <a:rPr lang="en-GB" dirty="0"/>
              <a:t>This sharp spin-up suggests that the low-alpha population formed after the gas settled into a stable disc.</a:t>
            </a:r>
          </a:p>
        </p:txBody>
      </p:sp>
      <p:sp>
        <p:nvSpPr>
          <p:cNvPr id="4" name="Slide Number Placeholder 3"/>
          <p:cNvSpPr>
            <a:spLocks noGrp="1"/>
          </p:cNvSpPr>
          <p:nvPr>
            <p:ph type="sldNum" sz="quarter" idx="5"/>
          </p:nvPr>
        </p:nvSpPr>
        <p:spPr/>
        <p:txBody>
          <a:bodyPr/>
          <a:lstStyle/>
          <a:p>
            <a:fld id="{3DD17901-8143-944A-88A7-3C771082700B}" type="slidenum">
              <a:rPr lang="en-US" smtClean="0"/>
              <a:t>22</a:t>
            </a:fld>
            <a:endParaRPr lang="en-US"/>
          </a:p>
        </p:txBody>
      </p:sp>
    </p:spTree>
    <p:extLst>
      <p:ext uri="{BB962C8B-B14F-4D97-AF65-F5344CB8AC3E}">
        <p14:creationId xmlns:p14="http://schemas.microsoft.com/office/powerpoint/2010/main" val="11658411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 used the same method as before to decide how many gaussian components to fit for each bin in each alpha range</a:t>
            </a:r>
          </a:p>
          <a:p>
            <a:pPr marL="171450" indent="-171450">
              <a:buFontTx/>
              <a:buChar char="-"/>
            </a:pPr>
            <a:r>
              <a:rPr lang="en-US" dirty="0"/>
              <a:t>I won’t repeat the method again</a:t>
            </a:r>
          </a:p>
        </p:txBody>
      </p:sp>
      <p:sp>
        <p:nvSpPr>
          <p:cNvPr id="4" name="Slide Number Placeholder 3"/>
          <p:cNvSpPr>
            <a:spLocks noGrp="1"/>
          </p:cNvSpPr>
          <p:nvPr>
            <p:ph type="sldNum" sz="quarter" idx="5"/>
          </p:nvPr>
        </p:nvSpPr>
        <p:spPr/>
        <p:txBody>
          <a:bodyPr/>
          <a:lstStyle/>
          <a:p>
            <a:fld id="{3DD17901-8143-944A-88A7-3C771082700B}" type="slidenum">
              <a:rPr lang="en-US" smtClean="0"/>
              <a:t>23</a:t>
            </a:fld>
            <a:endParaRPr lang="en-US"/>
          </a:p>
        </p:txBody>
      </p:sp>
    </p:spTree>
    <p:extLst>
      <p:ext uri="{BB962C8B-B14F-4D97-AF65-F5344CB8AC3E}">
        <p14:creationId xmlns:p14="http://schemas.microsoft.com/office/powerpoint/2010/main" val="37443331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have the results…</a:t>
            </a:r>
          </a:p>
          <a:p>
            <a:endParaRPr lang="en-GB" dirty="0"/>
          </a:p>
          <a:p>
            <a:r>
              <a:rPr lang="en-GB" dirty="0"/>
              <a:t>I will just click on a couple of the interactive plots so you can see them quickly .</a:t>
            </a: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DD17901-8143-944A-88A7-3C771082700B}" type="slidenum">
              <a:rPr lang="en-US" smtClean="0"/>
              <a:t>24</a:t>
            </a:fld>
            <a:endParaRPr lang="en-US"/>
          </a:p>
        </p:txBody>
      </p:sp>
    </p:spTree>
    <p:extLst>
      <p:ext uri="{BB962C8B-B14F-4D97-AF65-F5344CB8AC3E}">
        <p14:creationId xmlns:p14="http://schemas.microsoft.com/office/powerpoint/2010/main" val="39583507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D17901-8143-944A-88A7-3C771082700B}" type="slidenum">
              <a:rPr lang="en-US" smtClean="0"/>
              <a:t>25</a:t>
            </a:fld>
            <a:endParaRPr lang="en-US"/>
          </a:p>
        </p:txBody>
      </p:sp>
    </p:spTree>
    <p:extLst>
      <p:ext uri="{BB962C8B-B14F-4D97-AF65-F5344CB8AC3E}">
        <p14:creationId xmlns:p14="http://schemas.microsoft.com/office/powerpoint/2010/main" val="21892794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3DD17901-8143-944A-88A7-3C771082700B}" type="slidenum">
              <a:rPr lang="en-US" smtClean="0"/>
              <a:t>26</a:t>
            </a:fld>
            <a:endParaRPr lang="en-US"/>
          </a:p>
        </p:txBody>
      </p:sp>
    </p:spTree>
    <p:extLst>
      <p:ext uri="{BB962C8B-B14F-4D97-AF65-F5344CB8AC3E}">
        <p14:creationId xmlns:p14="http://schemas.microsoft.com/office/powerpoint/2010/main" val="42188999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GB" b="1" dirty="0"/>
              <a:t>Starting with the very-metal-poor bin (VMP), where [M/H] &lt; –2:</a:t>
            </a:r>
            <a:endParaRPr lang="en-GB" dirty="0"/>
          </a:p>
          <a:p>
            <a:r>
              <a:rPr lang="en-GB" dirty="0"/>
              <a:t>We see that both the high- and low-alpha populations are dominated by a single, isotropic, non-rotating halo component.</a:t>
            </a:r>
            <a:br>
              <a:rPr lang="en-GB" dirty="0"/>
            </a:br>
            <a:r>
              <a:rPr lang="en-GB" dirty="0" err="1"/>
              <a:t>Interstingly</a:t>
            </a:r>
            <a:r>
              <a:rPr lang="en-GB" dirty="0"/>
              <a:t> we do not observe an aurora population here as before</a:t>
            </a:r>
          </a:p>
          <a:p>
            <a:endParaRPr lang="en-US" dirty="0"/>
          </a:p>
          <a:p>
            <a:r>
              <a:rPr lang="en-GB" b="1" dirty="0"/>
              <a:t>(IMP; –2.0 &lt; [M/H] &lt; –1.6):</a:t>
            </a:r>
            <a:endParaRPr lang="en-GB" dirty="0"/>
          </a:p>
          <a:p>
            <a:r>
              <a:rPr lang="en-GB" dirty="0"/>
              <a:t>In the low-alpha population, the GMM separates the stars into two components — one stationary and one mildly prograde.</a:t>
            </a:r>
            <a:br>
              <a:rPr lang="en-GB" dirty="0"/>
            </a:br>
            <a:r>
              <a:rPr lang="en-GB" dirty="0"/>
              <a:t>Meanwhile, in the high-alpha sample, the model fits two radially biased components with very little rotation — again, this may be due to contamination from low-alpha stars or overfitting.</a:t>
            </a:r>
          </a:p>
          <a:p>
            <a:endParaRPr lang="en-US" dirty="0"/>
          </a:p>
          <a:p>
            <a:r>
              <a:rPr lang="en-GB" b="1" u="sng" dirty="0"/>
              <a:t>In the MP1 bin (–1.6 &lt; [M/H] &lt; –1.3):</a:t>
            </a:r>
            <a:endParaRPr lang="en-GB" u="sng" dirty="0"/>
          </a:p>
          <a:p>
            <a:r>
              <a:rPr lang="en-GB" u="sng" dirty="0"/>
              <a:t>We start to see real structural divergence.</a:t>
            </a:r>
            <a:br>
              <a:rPr lang="en-GB" u="sng" dirty="0"/>
            </a:br>
            <a:r>
              <a:rPr lang="en-GB" u="sng" dirty="0"/>
              <a:t>A thick disc component clearly emerges in the high-alpha population, </a:t>
            </a:r>
            <a:r>
              <a:rPr lang="en-GB" i="1" u="none" dirty="0"/>
              <a:t>suggesting in-situ disc formation is beginning here.</a:t>
            </a:r>
            <a:br>
              <a:rPr lang="en-GB" i="1" u="none" dirty="0"/>
            </a:br>
            <a:r>
              <a:rPr lang="en-GB" u="sng" dirty="0"/>
              <a:t>At the same time, the low-alpha stars take on a GS/E-like signature, consistent with a population accreted in a massive early merger event, around the same time the high-alpha disc was forming.</a:t>
            </a:r>
          </a:p>
          <a:p>
            <a:endParaRPr lang="en-GB" u="sng" dirty="0"/>
          </a:p>
          <a:p>
            <a:r>
              <a:rPr lang="en-GB" b="1" dirty="0"/>
              <a:t>Finally, in the most metal-rich bin (MP2; –1.3 &lt; [M/H] &lt; –1.0):</a:t>
            </a:r>
          </a:p>
          <a:p>
            <a:r>
              <a:rPr lang="en-GB" dirty="0"/>
              <a:t>Both sequences show prominent disc components.</a:t>
            </a:r>
            <a:br>
              <a:rPr lang="en-GB" dirty="0"/>
            </a:br>
            <a:r>
              <a:rPr lang="en-GB" dirty="0"/>
              <a:t>The high-alpha disc is hotter and more massive </a:t>
            </a:r>
          </a:p>
          <a:p>
            <a:r>
              <a:rPr lang="en-GB" dirty="0"/>
              <a:t>But the low-alpha population shows a sharp rise in pointing to a dynamically colder structure</a:t>
            </a:r>
            <a:endParaRPr lang="en-US" dirty="0"/>
          </a:p>
          <a:p>
            <a:endParaRPr lang="en-US" dirty="0"/>
          </a:p>
        </p:txBody>
      </p:sp>
      <p:sp>
        <p:nvSpPr>
          <p:cNvPr id="4" name="Slide Number Placeholder 3"/>
          <p:cNvSpPr>
            <a:spLocks noGrp="1"/>
          </p:cNvSpPr>
          <p:nvPr>
            <p:ph type="sldNum" sz="quarter" idx="5"/>
          </p:nvPr>
        </p:nvSpPr>
        <p:spPr/>
        <p:txBody>
          <a:bodyPr/>
          <a:lstStyle/>
          <a:p>
            <a:fld id="{3DD17901-8143-944A-88A7-3C771082700B}" type="slidenum">
              <a:rPr lang="en-US" smtClean="0"/>
              <a:t>27</a:t>
            </a:fld>
            <a:endParaRPr lang="en-US"/>
          </a:p>
        </p:txBody>
      </p:sp>
    </p:spTree>
    <p:extLst>
      <p:ext uri="{BB962C8B-B14F-4D97-AF65-F5344CB8AC3E}">
        <p14:creationId xmlns:p14="http://schemas.microsoft.com/office/powerpoint/2010/main" val="4046301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Instead of assuming a fixed number of two components in each metallicity bin — as Viswanathan and colleagues did — we let the number of Gaussian components vary. We used the Bayesian Information Criterion, or BIC, to select the optimal number of components per bin. This gives us the flexibility to better capture the complexity of the underlying kinematic structure.</a:t>
            </a:r>
          </a:p>
          <a:p>
            <a:pPr marL="171450" indent="-171450">
              <a:buFontTx/>
              <a:buChar char="-"/>
            </a:pPr>
            <a:endParaRPr lang="en-GB" dirty="0"/>
          </a:p>
          <a:p>
            <a:pPr marL="171450" indent="-171450">
              <a:buFontTx/>
              <a:buChar char="-"/>
            </a:pPr>
            <a:r>
              <a:rPr lang="en-GB" dirty="0"/>
              <a:t>we detect multiple halo populations, trace the emergence of the thick disc, and observe smooth transitions across metallicity bins that a two-component model could miss.</a:t>
            </a:r>
          </a:p>
          <a:p>
            <a:pPr marL="171450" indent="-171450">
              <a:buFontTx/>
              <a:buChar char="-"/>
            </a:pPr>
            <a:r>
              <a:rPr lang="en-GB" dirty="0"/>
              <a:t>We observe that in the high alpha regime the onset of the thick disk is earlier, as expected</a:t>
            </a:r>
          </a:p>
          <a:p>
            <a:pPr marL="171450" indent="-171450">
              <a:buFontTx/>
              <a:buChar char="-"/>
            </a:pPr>
            <a:endParaRPr lang="en-GB" dirty="0"/>
          </a:p>
          <a:p>
            <a:pPr marL="171450" indent="-171450">
              <a:buFontTx/>
              <a:buChar char="-"/>
            </a:pPr>
            <a:r>
              <a:rPr lang="en-GB" dirty="0"/>
              <a:t>I am interested to see a visualisation of Viswanathan’s GMMs, the claim is that one component is disk like and the other is halo like, but I am not so sure given the other components that are prominent. I believe this to be an over-simplification</a:t>
            </a:r>
          </a:p>
          <a:p>
            <a:pPr marL="171450" indent="-171450">
              <a:buFontTx/>
              <a:buChar char="-"/>
            </a:pPr>
            <a:endParaRPr lang="en-GB" dirty="0"/>
          </a:p>
          <a:p>
            <a:pPr marL="171450" indent="-171450">
              <a:buFontTx/>
              <a:buChar char="-"/>
            </a:pPr>
            <a:r>
              <a:rPr lang="en-GB" dirty="0"/>
              <a:t>Going forward, we’d like to quantify how these abundance errors might influence alpha-sequence classification, and ideally, cross-match with APOGEE to test the robustness of the trends we’re seeing.</a:t>
            </a:r>
            <a:endParaRPr lang="en-US" dirty="0"/>
          </a:p>
        </p:txBody>
      </p:sp>
      <p:sp>
        <p:nvSpPr>
          <p:cNvPr id="4" name="Slide Number Placeholder 3"/>
          <p:cNvSpPr>
            <a:spLocks noGrp="1"/>
          </p:cNvSpPr>
          <p:nvPr>
            <p:ph type="sldNum" sz="quarter" idx="5"/>
          </p:nvPr>
        </p:nvSpPr>
        <p:spPr/>
        <p:txBody>
          <a:bodyPr/>
          <a:lstStyle/>
          <a:p>
            <a:fld id="{3DD17901-8143-944A-88A7-3C771082700B}" type="slidenum">
              <a:rPr lang="en-US" smtClean="0"/>
              <a:t>28</a:t>
            </a:fld>
            <a:endParaRPr lang="en-US"/>
          </a:p>
        </p:txBody>
      </p:sp>
    </p:spTree>
    <p:extLst>
      <p:ext uri="{BB962C8B-B14F-4D97-AF65-F5344CB8AC3E}">
        <p14:creationId xmlns:p14="http://schemas.microsoft.com/office/powerpoint/2010/main" val="38249572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First, our galactic latitude cut excludes stars close to the disc midplane. This was necessary to reduce extinction and abundance uncertainties, but it does suppress our ability to detect the thin disc </a:t>
            </a:r>
          </a:p>
          <a:p>
            <a:pPr marL="171450" indent="-171450">
              <a:buFontTx/>
              <a:buChar char="-"/>
            </a:pPr>
            <a:r>
              <a:rPr lang="en-GB" dirty="0"/>
              <a:t>when we relax this cut, we do see a clear low-alpha cold disc population emerge at high metallicity — as shown on the right.</a:t>
            </a:r>
          </a:p>
          <a:p>
            <a:pPr marL="171450" indent="-171450">
              <a:buFontTx/>
              <a:buChar char="-"/>
            </a:pPr>
            <a:endParaRPr lang="en-GB" dirty="0"/>
          </a:p>
          <a:p>
            <a:pPr marL="171450" indent="-171450">
              <a:buFontTx/>
              <a:buChar char="-"/>
            </a:pPr>
            <a:r>
              <a:rPr lang="en-GB" dirty="0"/>
              <a:t>we’ve chosen to exclude these stars from the main analysis our focus here is on the onset of disc formation and the transition from halo to disc populations.</a:t>
            </a:r>
          </a:p>
          <a:p>
            <a:pPr marL="171450" indent="-171450">
              <a:buFontTx/>
              <a:buChar char="-"/>
            </a:pPr>
            <a:endParaRPr lang="en-GB" dirty="0"/>
          </a:p>
          <a:p>
            <a:pPr marL="171450" indent="-171450">
              <a:buFontTx/>
              <a:buChar char="-"/>
            </a:pPr>
            <a:r>
              <a:rPr lang="en-GB" dirty="0"/>
              <a:t>So while our results provide useful insight into Galaxy formation, we should be clear: this sample is </a:t>
            </a:r>
            <a:r>
              <a:rPr lang="en-GB" b="1" dirty="0"/>
              <a:t>not</a:t>
            </a:r>
            <a:r>
              <a:rPr lang="en-GB" dirty="0"/>
              <a:t> representative of the Milky Way as a whole. We are using a tiny fraction of the total stars in the milky way for this analysis.</a:t>
            </a:r>
            <a:endParaRPr lang="en-US" dirty="0"/>
          </a:p>
        </p:txBody>
      </p:sp>
      <p:sp>
        <p:nvSpPr>
          <p:cNvPr id="4" name="Slide Number Placeholder 3"/>
          <p:cNvSpPr>
            <a:spLocks noGrp="1"/>
          </p:cNvSpPr>
          <p:nvPr>
            <p:ph type="sldNum" sz="quarter" idx="5"/>
          </p:nvPr>
        </p:nvSpPr>
        <p:spPr/>
        <p:txBody>
          <a:bodyPr/>
          <a:lstStyle/>
          <a:p>
            <a:fld id="{3DD17901-8143-944A-88A7-3C771082700B}" type="slidenum">
              <a:rPr lang="en-US" smtClean="0"/>
              <a:t>29</a:t>
            </a:fld>
            <a:endParaRPr lang="en-US"/>
          </a:p>
        </p:txBody>
      </p:sp>
    </p:spTree>
    <p:extLst>
      <p:ext uri="{BB962C8B-B14F-4D97-AF65-F5344CB8AC3E}">
        <p14:creationId xmlns:p14="http://schemas.microsoft.com/office/powerpoint/2010/main" val="4144048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primary goal of this project is to reproduce results from Zhang et al 2024 who apply a GMM to the velocity space of stars in the </a:t>
            </a:r>
            <a:r>
              <a:rPr lang="en-US" dirty="0" err="1"/>
              <a:t>milkyway</a:t>
            </a:r>
            <a:endParaRPr lang="en-US" dirty="0"/>
          </a:p>
          <a:p>
            <a:pPr marL="171450" indent="-171450">
              <a:buFontTx/>
              <a:buChar char="-"/>
            </a:pPr>
            <a:r>
              <a:rPr lang="en-US" dirty="0"/>
              <a:t>This addresses the debate on the existence of a metal poor disk</a:t>
            </a:r>
          </a:p>
          <a:p>
            <a:pPr marL="171450" indent="-171450">
              <a:buFontTx/>
              <a:buChar char="-"/>
            </a:pPr>
            <a:r>
              <a:rPr lang="en-US" dirty="0"/>
              <a:t>Or whether rotating features could be debris from early mergers.</a:t>
            </a:r>
          </a:p>
          <a:p>
            <a:pPr marL="171450" indent="-171450">
              <a:buFontTx/>
              <a:buChar char="-"/>
            </a:pPr>
            <a:r>
              <a:rPr lang="en-US" dirty="0"/>
              <a:t>I will come onto what I mean by disk and what metal poor means in subsequent slides</a:t>
            </a:r>
          </a:p>
          <a:p>
            <a:pPr marL="171450" indent="-171450">
              <a:buFontTx/>
              <a:buChar char="-"/>
            </a:pPr>
            <a:endParaRPr lang="en-US" dirty="0"/>
          </a:p>
          <a:p>
            <a:pPr marL="171450" indent="-171450">
              <a:buFontTx/>
              <a:buChar char="-"/>
            </a:pPr>
            <a:endParaRPr lang="en-US" dirty="0"/>
          </a:p>
          <a:p>
            <a:pPr marL="171450" indent="-171450">
              <a:buFontTx/>
              <a:buChar char="-"/>
            </a:pPr>
            <a:r>
              <a:rPr lang="en-US" dirty="0"/>
              <a:t>We then expand analysis by extending Viswanathan et al. 2024</a:t>
            </a:r>
          </a:p>
          <a:p>
            <a:pPr marL="171450" indent="-171450">
              <a:buFontTx/>
              <a:buChar char="-"/>
            </a:pPr>
            <a:r>
              <a:rPr lang="en-US" dirty="0"/>
              <a:t>This builds on </a:t>
            </a:r>
            <a:r>
              <a:rPr lang="en-US" dirty="0" err="1"/>
              <a:t>zhang</a:t>
            </a:r>
            <a:r>
              <a:rPr lang="en-US" dirty="0"/>
              <a:t> et al. 2024 by including another dimension – alpha abundance</a:t>
            </a:r>
          </a:p>
          <a:p>
            <a:pPr marL="171450" indent="-171450">
              <a:buFontTx/>
              <a:buChar char="-"/>
            </a:pPr>
            <a:r>
              <a:rPr lang="en-US" dirty="0"/>
              <a:t>It builds on Viswanathan by dynamically fitting a number of physical features of the milky way and on Zhang by including an extra dimension.</a:t>
            </a:r>
          </a:p>
        </p:txBody>
      </p:sp>
      <p:sp>
        <p:nvSpPr>
          <p:cNvPr id="4" name="Slide Number Placeholder 3"/>
          <p:cNvSpPr>
            <a:spLocks noGrp="1"/>
          </p:cNvSpPr>
          <p:nvPr>
            <p:ph type="sldNum" sz="quarter" idx="5"/>
          </p:nvPr>
        </p:nvSpPr>
        <p:spPr/>
        <p:txBody>
          <a:bodyPr/>
          <a:lstStyle/>
          <a:p>
            <a:fld id="{3DD17901-8143-944A-88A7-3C771082700B}" type="slidenum">
              <a:rPr lang="en-US" smtClean="0"/>
              <a:t>3</a:t>
            </a:fld>
            <a:endParaRPr lang="en-US"/>
          </a:p>
        </p:txBody>
      </p:sp>
    </p:spTree>
    <p:extLst>
      <p:ext uri="{BB962C8B-B14F-4D97-AF65-F5344CB8AC3E}">
        <p14:creationId xmlns:p14="http://schemas.microsoft.com/office/powerpoint/2010/main" val="39758336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GMMs — or Gaussian Mixture Models — assume that each component has a symmetric, ellipsoidal velocity distribution. That’s a strong assumption, and it means GMMs can oversimplify the true kinematic structure of the Galaxy, which is often far from Gaussian.</a:t>
            </a:r>
          </a:p>
          <a:p>
            <a:pPr marL="171450" indent="-171450">
              <a:buFontTx/>
              <a:buChar char="-"/>
            </a:pPr>
            <a:endParaRPr lang="en-GB" dirty="0"/>
          </a:p>
          <a:p>
            <a:pPr marL="171450" indent="-171450">
              <a:buFontTx/>
              <a:buChar char="-"/>
            </a:pPr>
            <a:r>
              <a:rPr lang="en-GB" dirty="0"/>
              <a:t>The </a:t>
            </a:r>
            <a:r>
              <a:rPr lang="en-GB" b="1" dirty="0"/>
              <a:t>thin disc</a:t>
            </a:r>
            <a:r>
              <a:rPr lang="en-GB" dirty="0"/>
              <a:t> is skewed due to </a:t>
            </a:r>
            <a:r>
              <a:rPr lang="en-GB" b="1" dirty="0"/>
              <a:t>asymmetric drift</a:t>
            </a:r>
          </a:p>
          <a:p>
            <a:pPr marL="171450" indent="-171450">
              <a:buFontTx/>
              <a:buChar char="-"/>
            </a:pPr>
            <a:r>
              <a:rPr lang="en-GB" dirty="0"/>
              <a:t>And the </a:t>
            </a:r>
            <a:r>
              <a:rPr lang="en-GB" b="1" dirty="0"/>
              <a:t>Galactic bar</a:t>
            </a:r>
            <a:r>
              <a:rPr lang="en-GB" dirty="0"/>
              <a:t> can induce </a:t>
            </a:r>
            <a:r>
              <a:rPr lang="en-GB" b="1" dirty="0"/>
              <a:t>asymmetric resonances</a:t>
            </a:r>
            <a:r>
              <a:rPr lang="en-GB" dirty="0"/>
              <a:t> that distort the local velocity field</a:t>
            </a:r>
          </a:p>
          <a:p>
            <a:pPr marL="171450" indent="-171450">
              <a:buFontTx/>
              <a:buChar char="-"/>
            </a:pPr>
            <a:endParaRPr lang="en-GB" dirty="0"/>
          </a:p>
          <a:p>
            <a:pPr marL="171450" indent="-171450">
              <a:buFontTx/>
              <a:buChar char="-"/>
            </a:pPr>
            <a:r>
              <a:rPr lang="en-GB" dirty="0"/>
              <a:t>Perhaps action-based models could be more meaningful</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DD17901-8143-944A-88A7-3C771082700B}" type="slidenum">
              <a:rPr lang="en-US" smtClean="0"/>
              <a:t>30</a:t>
            </a:fld>
            <a:endParaRPr lang="en-US"/>
          </a:p>
        </p:txBody>
      </p:sp>
    </p:spTree>
    <p:extLst>
      <p:ext uri="{BB962C8B-B14F-4D97-AF65-F5344CB8AC3E}">
        <p14:creationId xmlns:p14="http://schemas.microsoft.com/office/powerpoint/2010/main" val="36387142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So the next step is to move toward </a:t>
            </a:r>
            <a:r>
              <a:rPr lang="en-GB" b="1" dirty="0"/>
              <a:t>physically meaningful models</a:t>
            </a:r>
            <a:r>
              <a:rPr lang="en-GB" dirty="0"/>
              <a:t> — models that take into account Galactic dynamics and the gravitational potential.</a:t>
            </a:r>
          </a:p>
          <a:p>
            <a:pPr marL="171450" indent="-171450">
              <a:buFontTx/>
              <a:buChar char="-"/>
            </a:pPr>
            <a:r>
              <a:rPr lang="en-GB" dirty="0"/>
              <a:t>One promising route is using tools like </a:t>
            </a:r>
            <a:r>
              <a:rPr lang="en-GB" b="1" dirty="0" err="1"/>
              <a:t>RoadMapping</a:t>
            </a:r>
            <a:r>
              <a:rPr lang="en-GB" dirty="0"/>
              <a:t> or </a:t>
            </a:r>
            <a:r>
              <a:rPr lang="en-GB" b="1" dirty="0"/>
              <a:t>AGAMA</a:t>
            </a:r>
            <a:r>
              <a:rPr lang="en-GB" dirty="0"/>
              <a:t>.</a:t>
            </a:r>
          </a:p>
          <a:p>
            <a:pPr marL="171450" indent="-171450">
              <a:buFontTx/>
              <a:buChar char="-"/>
            </a:pPr>
            <a:endParaRPr lang="en-GB" dirty="0"/>
          </a:p>
          <a:p>
            <a:pPr marL="171450" indent="-171450">
              <a:buFontTx/>
              <a:buChar char="-"/>
            </a:pPr>
            <a:r>
              <a:rPr lang="en-GB" dirty="0"/>
              <a:t>These methods fit </a:t>
            </a:r>
            <a:r>
              <a:rPr lang="en-GB" b="1" dirty="0"/>
              <a:t>action-based distribution functions</a:t>
            </a:r>
            <a:r>
              <a:rPr lang="en-GB" dirty="0"/>
              <a:t> to the observed kinematics.</a:t>
            </a:r>
          </a:p>
          <a:p>
            <a:pPr marL="171450" indent="-171450">
              <a:buFontTx/>
              <a:buChar char="-"/>
            </a:pPr>
            <a:r>
              <a:rPr lang="en-GB" dirty="0"/>
              <a:t> That means they can naturally account for important physical effects like </a:t>
            </a:r>
            <a:r>
              <a:rPr lang="en-GB" b="1" dirty="0"/>
              <a:t>asymmetric drift</a:t>
            </a:r>
            <a:r>
              <a:rPr lang="en-GB" dirty="0"/>
              <a:t> and </a:t>
            </a:r>
            <a:r>
              <a:rPr lang="en-GB" b="1" dirty="0"/>
              <a:t>velocity anisotropy</a:t>
            </a:r>
            <a:r>
              <a:rPr lang="en-GB" dirty="0"/>
              <a:t>. </a:t>
            </a:r>
          </a:p>
          <a:p>
            <a:pPr marL="171450" indent="-171450">
              <a:buFontTx/>
              <a:buChar char="-"/>
            </a:pPr>
            <a:r>
              <a:rPr lang="en-GB" dirty="0"/>
              <a:t>More importantly, they directly tie kinematic structure to the </a:t>
            </a:r>
            <a:r>
              <a:rPr lang="en-GB" b="1" dirty="0"/>
              <a:t>mass distribution</a:t>
            </a:r>
            <a:r>
              <a:rPr lang="en-GB" dirty="0"/>
              <a:t> and </a:t>
            </a:r>
            <a:r>
              <a:rPr lang="en-GB" b="1" dirty="0"/>
              <a:t>orbital properties</a:t>
            </a:r>
            <a:r>
              <a:rPr lang="en-GB" dirty="0"/>
              <a:t> of stars.</a:t>
            </a:r>
          </a:p>
          <a:p>
            <a:pPr marL="171450" indent="-171450">
              <a:buFontTx/>
              <a:buChar char="-"/>
            </a:pPr>
            <a:r>
              <a:rPr lang="en-GB" dirty="0"/>
              <a:t>this approach may help us identify </a:t>
            </a:r>
            <a:r>
              <a:rPr lang="en-GB" b="1" dirty="0"/>
              <a:t>clean boundaries</a:t>
            </a:r>
            <a:r>
              <a:rPr lang="en-GB" dirty="0"/>
              <a:t> between different stellar populations</a:t>
            </a:r>
          </a:p>
          <a:p>
            <a:pPr marL="171450" indent="-171450">
              <a:buFontTx/>
              <a:buChar char="-"/>
            </a:pPr>
            <a:endParaRPr lang="en-GB" dirty="0"/>
          </a:p>
        </p:txBody>
      </p:sp>
      <p:sp>
        <p:nvSpPr>
          <p:cNvPr id="4" name="Slide Number Placeholder 3"/>
          <p:cNvSpPr>
            <a:spLocks noGrp="1"/>
          </p:cNvSpPr>
          <p:nvPr>
            <p:ph type="sldNum" sz="quarter" idx="5"/>
          </p:nvPr>
        </p:nvSpPr>
        <p:spPr/>
        <p:txBody>
          <a:bodyPr/>
          <a:lstStyle/>
          <a:p>
            <a:fld id="{3DD17901-8143-944A-88A7-3C771082700B}" type="slidenum">
              <a:rPr lang="en-US" smtClean="0"/>
              <a:t>31</a:t>
            </a:fld>
            <a:endParaRPr lang="en-US"/>
          </a:p>
        </p:txBody>
      </p:sp>
    </p:spTree>
    <p:extLst>
      <p:ext uri="{BB962C8B-B14F-4D97-AF65-F5344CB8AC3E}">
        <p14:creationId xmlns:p14="http://schemas.microsoft.com/office/powerpoint/2010/main" val="5626892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To complement the observational work and physically motivated modelling, the next step is to turn to </a:t>
            </a:r>
            <a:r>
              <a:rPr lang="en-GB" b="1" dirty="0"/>
              <a:t>cosmological simulations</a:t>
            </a:r>
            <a:r>
              <a:rPr lang="en-GB" dirty="0"/>
              <a:t>.</a:t>
            </a:r>
          </a:p>
          <a:p>
            <a:pPr marL="171450" indent="-171450">
              <a:buFontTx/>
              <a:buChar char="-"/>
            </a:pPr>
            <a:endParaRPr lang="en-GB" dirty="0"/>
          </a:p>
          <a:p>
            <a:pPr marL="171450" indent="-171450">
              <a:buFontTx/>
              <a:buChar char="-"/>
            </a:pPr>
            <a:r>
              <a:rPr lang="en-GB" dirty="0"/>
              <a:t>Simulations like </a:t>
            </a:r>
            <a:r>
              <a:rPr lang="en-GB" b="1" dirty="0"/>
              <a:t>Auriga</a:t>
            </a:r>
            <a:r>
              <a:rPr lang="en-GB" dirty="0"/>
              <a:t> offer detailed zoom-in models of Milky Way-like galaxies. </a:t>
            </a:r>
          </a:p>
          <a:p>
            <a:pPr marL="171450" indent="-171450">
              <a:buFontTx/>
              <a:buChar char="-"/>
            </a:pPr>
            <a:r>
              <a:rPr lang="en-GB" dirty="0"/>
              <a:t>They incorporate realistic physics — including </a:t>
            </a:r>
            <a:r>
              <a:rPr lang="en-GB" b="1" dirty="0"/>
              <a:t>disc formation</a:t>
            </a:r>
            <a:r>
              <a:rPr lang="en-GB" dirty="0"/>
              <a:t>, </a:t>
            </a:r>
            <a:r>
              <a:rPr lang="en-GB" b="1" dirty="0"/>
              <a:t>mergers</a:t>
            </a:r>
            <a:r>
              <a:rPr lang="en-GB" dirty="0"/>
              <a:t>, and stellar feedback — and let us trace the </a:t>
            </a:r>
            <a:r>
              <a:rPr lang="en-GB" b="1" dirty="0"/>
              <a:t>buildup of different stellar components over time</a:t>
            </a:r>
            <a:r>
              <a:rPr lang="en-GB" dirty="0"/>
              <a:t>.</a:t>
            </a:r>
          </a:p>
          <a:p>
            <a:pPr marL="171450" indent="-171450">
              <a:buFontTx/>
              <a:buChar char="-"/>
            </a:pPr>
            <a:endParaRPr lang="en-GB" dirty="0"/>
          </a:p>
          <a:p>
            <a:pPr marL="171450" indent="-171450">
              <a:buFontTx/>
              <a:buChar char="-"/>
            </a:pPr>
            <a:r>
              <a:rPr lang="en-GB" dirty="0"/>
              <a:t>We can also look at simulations like </a:t>
            </a:r>
            <a:r>
              <a:rPr lang="en-GB" b="1" dirty="0"/>
              <a:t>FIRE-2</a:t>
            </a:r>
            <a:r>
              <a:rPr lang="en-GB" dirty="0"/>
              <a:t>, which go one step further in resolution. </a:t>
            </a:r>
          </a:p>
          <a:p>
            <a:pPr marL="171450" indent="-171450">
              <a:buFontTx/>
              <a:buChar char="-"/>
            </a:pPr>
            <a:r>
              <a:rPr lang="en-GB" dirty="0"/>
              <a:t>FIRE tracks </a:t>
            </a:r>
            <a:r>
              <a:rPr lang="en-GB" b="1" dirty="0"/>
              <a:t>individual enrichment events</a:t>
            </a:r>
            <a:r>
              <a:rPr lang="en-GB" dirty="0"/>
              <a:t> from both core-collapse and Type </a:t>
            </a:r>
            <a:r>
              <a:rPr lang="en-GB" dirty="0" err="1"/>
              <a:t>Ia</a:t>
            </a:r>
            <a:r>
              <a:rPr lang="en-GB" dirty="0"/>
              <a:t> supernovae. </a:t>
            </a:r>
          </a:p>
          <a:p>
            <a:pPr marL="171450" indent="-171450">
              <a:buFontTx/>
              <a:buChar char="-"/>
            </a:pPr>
            <a:r>
              <a:rPr lang="en-GB" dirty="0"/>
              <a:t>This allows us to follow the chemical evolution in detail, including </a:t>
            </a:r>
            <a:r>
              <a:rPr lang="en-GB" b="1" dirty="0"/>
              <a:t>metallicity</a:t>
            </a:r>
            <a:r>
              <a:rPr lang="en-GB" dirty="0"/>
              <a:t> and </a:t>
            </a:r>
            <a:r>
              <a:rPr lang="en-GB" b="1" dirty="0"/>
              <a:t>[</a:t>
            </a:r>
            <a:r>
              <a:rPr lang="el-GR" b="1" dirty="0"/>
              <a:t>α/</a:t>
            </a:r>
            <a:r>
              <a:rPr lang="en-GB" b="1" dirty="0"/>
              <a:t>Fe] trends</a:t>
            </a:r>
          </a:p>
          <a:p>
            <a:pPr marL="171450" indent="-171450">
              <a:buFontTx/>
              <a:buChar char="-"/>
            </a:pPr>
            <a:endParaRPr lang="en-GB" b="1" dirty="0"/>
          </a:p>
          <a:p>
            <a:pPr marL="171450" indent="-171450">
              <a:buFontTx/>
              <a:buChar char="-"/>
            </a:pPr>
            <a:endParaRPr lang="en-GB" b="1" dirty="0"/>
          </a:p>
          <a:p>
            <a:pPr marL="171450" indent="-171450">
              <a:buFontTx/>
              <a:buChar char="-"/>
            </a:pPr>
            <a:r>
              <a:rPr lang="en-GB" dirty="0"/>
              <a:t>Do alpha sequence boundaries shift over time in the same way we observe?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When exactly do the discs form, and how do they grow?</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Can we validate signatures of </a:t>
            </a:r>
            <a:r>
              <a:rPr lang="en-GB" b="1" dirty="0"/>
              <a:t>major mergers</a:t>
            </a:r>
            <a:r>
              <a:rPr lang="en-GB" dirty="0"/>
              <a:t>, like GS/E, in the simulated kinematics?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And finally, can we generate </a:t>
            </a:r>
            <a:r>
              <a:rPr lang="en-GB" b="1" dirty="0"/>
              <a:t>synthetic surveys?</a:t>
            </a:r>
            <a:endParaRPr lang="en-GB"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DD17901-8143-944A-88A7-3C771082700B}" type="slidenum">
              <a:rPr lang="en-US" smtClean="0"/>
              <a:t>32</a:t>
            </a:fld>
            <a:endParaRPr lang="en-US"/>
          </a:p>
        </p:txBody>
      </p:sp>
    </p:spTree>
    <p:extLst>
      <p:ext uri="{BB962C8B-B14F-4D97-AF65-F5344CB8AC3E}">
        <p14:creationId xmlns:p14="http://schemas.microsoft.com/office/powerpoint/2010/main" val="39902750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To push beyond the Milky Way, we can also look outward — to </a:t>
            </a:r>
            <a:r>
              <a:rPr lang="en-GB" b="1" dirty="0"/>
              <a:t>extra-galactic surveys</a:t>
            </a:r>
            <a:r>
              <a:rPr lang="en-GB" dirty="0"/>
              <a:t>.</a:t>
            </a:r>
          </a:p>
          <a:p>
            <a:pPr marL="171450" indent="-171450">
              <a:buFontTx/>
              <a:buChar char="-"/>
            </a:pPr>
            <a:endParaRPr lang="en-GB" dirty="0"/>
          </a:p>
          <a:p>
            <a:pPr marL="171450" indent="-171450">
              <a:buFontTx/>
              <a:buChar char="-"/>
            </a:pPr>
            <a:r>
              <a:rPr lang="en-GB" dirty="0"/>
              <a:t>With </a:t>
            </a:r>
            <a:r>
              <a:rPr lang="en-GB" b="1" dirty="0"/>
              <a:t>JWST</a:t>
            </a:r>
            <a:r>
              <a:rPr lang="en-GB" dirty="0"/>
              <a:t>, we now have the capability to </a:t>
            </a:r>
            <a:r>
              <a:rPr lang="en-GB" b="1" dirty="0"/>
              <a:t>resolve individual red giant stars</a:t>
            </a:r>
            <a:r>
              <a:rPr lang="en-GB" dirty="0"/>
              <a:t> in the low surface brightness outskirts of galaxies </a:t>
            </a:r>
            <a:r>
              <a:rPr lang="en-GB" b="1" dirty="0"/>
              <a:t>far beyond the Local Group</a:t>
            </a:r>
            <a:r>
              <a:rPr lang="en-GB" dirty="0"/>
              <a:t>.</a:t>
            </a:r>
          </a:p>
          <a:p>
            <a:pPr marL="171450" indent="-171450">
              <a:buFontTx/>
              <a:buChar char="-"/>
            </a:pPr>
            <a:r>
              <a:rPr lang="en-GB" dirty="0"/>
              <a:t> Using instruments like </a:t>
            </a:r>
            <a:r>
              <a:rPr lang="en-GB" b="1" dirty="0" err="1"/>
              <a:t>NIRSpec</a:t>
            </a:r>
            <a:r>
              <a:rPr lang="en-GB" dirty="0"/>
              <a:t>, we can capture critical spectral features giving us access to both </a:t>
            </a:r>
            <a:r>
              <a:rPr lang="en-GB" b="1" dirty="0"/>
              <a:t>metallicities</a:t>
            </a:r>
            <a:r>
              <a:rPr lang="en-GB" dirty="0"/>
              <a:t> and </a:t>
            </a:r>
            <a:r>
              <a:rPr lang="en-GB" b="1" dirty="0"/>
              <a:t>alpha-element abundances</a:t>
            </a:r>
            <a:r>
              <a:rPr lang="en-GB" dirty="0"/>
              <a:t> in these remote systems.</a:t>
            </a:r>
          </a:p>
          <a:p>
            <a:pPr marL="171450" indent="-171450">
              <a:buFontTx/>
              <a:buChar char="-"/>
            </a:pPr>
            <a:endParaRPr lang="en-US" dirty="0"/>
          </a:p>
          <a:p>
            <a:pPr marL="171450" indent="-171450">
              <a:buFontTx/>
              <a:buChar char="-"/>
            </a:pPr>
            <a:r>
              <a:rPr lang="en-GB" dirty="0"/>
              <a:t>Then there’s </a:t>
            </a:r>
            <a:r>
              <a:rPr lang="en-GB" b="1" dirty="0"/>
              <a:t>LSST Rubin</a:t>
            </a:r>
            <a:r>
              <a:rPr lang="en-GB" dirty="0"/>
              <a:t>, which will survey the sky over the next decade and </a:t>
            </a:r>
            <a:r>
              <a:rPr lang="en-GB" b="1" dirty="0"/>
              <a:t>map full galactic discs</a:t>
            </a:r>
            <a:r>
              <a:rPr lang="en-GB" dirty="0"/>
              <a:t> in detail. Crucially, it will also deliver </a:t>
            </a:r>
            <a:r>
              <a:rPr lang="en-GB" b="1" dirty="0"/>
              <a:t>proper motions</a:t>
            </a:r>
            <a:r>
              <a:rPr lang="en-GB" dirty="0"/>
              <a:t> at the sub-milliarcsecond-per-year level for bright stars</a:t>
            </a:r>
          </a:p>
          <a:p>
            <a:pPr marL="171450" indent="-171450">
              <a:buFontTx/>
              <a:buChar char="-"/>
            </a:pPr>
            <a:endParaRPr lang="en-GB" dirty="0"/>
          </a:p>
          <a:p>
            <a:pPr marL="171450" indent="-171450">
              <a:buFontTx/>
              <a:buChar char="-"/>
            </a:pPr>
            <a:r>
              <a:rPr lang="en-GB" dirty="0"/>
              <a:t>JWST gives us the chemistry; LSST gives us the kinematics allowing us to potentially perform similar studies</a:t>
            </a:r>
          </a:p>
          <a:p>
            <a:pPr marL="171450" indent="-171450">
              <a:buFontTx/>
              <a:buChar char="-"/>
            </a:pPr>
            <a:endParaRPr lang="en-GB"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DD17901-8143-944A-88A7-3C771082700B}" type="slidenum">
              <a:rPr lang="en-US" smtClean="0"/>
              <a:t>33</a:t>
            </a:fld>
            <a:endParaRPr lang="en-US"/>
          </a:p>
        </p:txBody>
      </p:sp>
    </p:spTree>
    <p:extLst>
      <p:ext uri="{BB962C8B-B14F-4D97-AF65-F5344CB8AC3E}">
        <p14:creationId xmlns:p14="http://schemas.microsoft.com/office/powerpoint/2010/main" val="27378382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I successfully </a:t>
            </a:r>
            <a:r>
              <a:rPr lang="en-GB" b="1" dirty="0"/>
              <a:t>reproduced the results of Zhang et al. (2024)</a:t>
            </a:r>
            <a:r>
              <a:rPr lang="en-GB" dirty="0"/>
              <a:t>, validating that the very metal poor regime exhibits prograde rotation consistent with the aurora population and not consistent with disk.</a:t>
            </a:r>
          </a:p>
          <a:p>
            <a:pPr marL="171450" indent="-171450">
              <a:buFontTx/>
              <a:buChar char="-"/>
            </a:pPr>
            <a:r>
              <a:rPr lang="en-GB" dirty="0"/>
              <a:t>I then </a:t>
            </a:r>
            <a:r>
              <a:rPr lang="en-GB" b="1" dirty="0"/>
              <a:t>built on the analysis by Viswanathan et al. (2024)</a:t>
            </a:r>
            <a:r>
              <a:rPr lang="en-GB" dirty="0"/>
              <a:t> by applying dynamical Gaussian fitting looking at two distinct formation pathways confirming that in the high alpha the disk forms earlier.</a:t>
            </a:r>
          </a:p>
          <a:p>
            <a:pPr marL="171450" indent="-171450">
              <a:buFontTx/>
              <a:buChar char="-"/>
            </a:pPr>
            <a:endParaRPr lang="en-GB" dirty="0"/>
          </a:p>
          <a:p>
            <a:pPr marL="171450" indent="-171450">
              <a:buFontTx/>
              <a:buChar char="-"/>
            </a:pPr>
            <a:r>
              <a:rPr lang="en-GB" dirty="0"/>
              <a:t>There's clear </a:t>
            </a:r>
            <a:r>
              <a:rPr lang="en-GB" b="1" dirty="0"/>
              <a:t>room for extension</a:t>
            </a:r>
            <a:r>
              <a:rPr lang="en-GB" dirty="0"/>
              <a:t>, especially as new observational tools like JWST and LSST come online.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And finally, this framework is well-suited to </a:t>
            </a:r>
            <a:r>
              <a:rPr lang="en-GB" b="1" dirty="0"/>
              <a:t>simulation-based work</a:t>
            </a:r>
            <a:r>
              <a:rPr lang="en-GB" dirty="0"/>
              <a:t>, both to test predictions and to use as a sandbox for understanding how structures like discs and halos form and evolve.</a:t>
            </a:r>
          </a:p>
          <a:p>
            <a:pPr marL="171450" indent="-171450">
              <a:buFontTx/>
              <a:buChar char="-"/>
            </a:pPr>
            <a:endParaRPr lang="en-US" dirty="0"/>
          </a:p>
          <a:p>
            <a:pPr marL="171450" indent="-171450">
              <a:buFontTx/>
              <a:buChar char="-"/>
            </a:pPr>
            <a:r>
              <a:rPr lang="en-US" dirty="0"/>
              <a:t>Thank you</a:t>
            </a:r>
          </a:p>
        </p:txBody>
      </p:sp>
      <p:sp>
        <p:nvSpPr>
          <p:cNvPr id="4" name="Slide Number Placeholder 3"/>
          <p:cNvSpPr>
            <a:spLocks noGrp="1"/>
          </p:cNvSpPr>
          <p:nvPr>
            <p:ph type="sldNum" sz="quarter" idx="5"/>
          </p:nvPr>
        </p:nvSpPr>
        <p:spPr/>
        <p:txBody>
          <a:bodyPr/>
          <a:lstStyle/>
          <a:p>
            <a:fld id="{3DD17901-8143-944A-88A7-3C771082700B}" type="slidenum">
              <a:rPr lang="en-US" smtClean="0"/>
              <a:t>34</a:t>
            </a:fld>
            <a:endParaRPr lang="en-US"/>
          </a:p>
        </p:txBody>
      </p:sp>
    </p:spTree>
    <p:extLst>
      <p:ext uri="{BB962C8B-B14F-4D97-AF65-F5344CB8AC3E}">
        <p14:creationId xmlns:p14="http://schemas.microsoft.com/office/powerpoint/2010/main" val="257310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schematic on the right is quite a good description (although not to scale) on the main components of the milky way</a:t>
            </a:r>
          </a:p>
          <a:p>
            <a:pPr marL="171450" indent="-171450">
              <a:buFontTx/>
              <a:buChar char="-"/>
            </a:pPr>
            <a:endParaRPr lang="en-US" dirty="0"/>
          </a:p>
          <a:p>
            <a:pPr marL="171450" indent="-171450">
              <a:buFontTx/>
              <a:buChar char="-"/>
            </a:pPr>
            <a:r>
              <a:rPr lang="en-US" dirty="0"/>
              <a:t>The thin disk contains the majority of stars (90% or so) and contains young stars and most of the interstellar gas in the MW.</a:t>
            </a:r>
          </a:p>
          <a:p>
            <a:pPr marL="171450" indent="-171450">
              <a:buFontTx/>
              <a:buChar char="-"/>
            </a:pPr>
            <a:endParaRPr lang="en-US" dirty="0"/>
          </a:p>
          <a:p>
            <a:pPr marL="171450" indent="-171450">
              <a:buFontTx/>
              <a:buChar char="-"/>
            </a:pPr>
            <a:r>
              <a:rPr lang="en-US" dirty="0"/>
              <a:t>The thick disk, is a thicker version of the thin disk but is slightly older</a:t>
            </a:r>
          </a:p>
          <a:p>
            <a:pPr marL="171450" indent="-171450">
              <a:buFontTx/>
              <a:buChar char="-"/>
            </a:pPr>
            <a:endParaRPr lang="en-US" dirty="0"/>
          </a:p>
          <a:p>
            <a:pPr marL="171450" indent="-171450">
              <a:buFontTx/>
              <a:buChar char="-"/>
            </a:pPr>
            <a:r>
              <a:rPr lang="en-US" dirty="0"/>
              <a:t>The bulge is emphasized int his diagram and contains both old and young stars but stars have more random motions</a:t>
            </a:r>
          </a:p>
          <a:p>
            <a:pPr marL="171450" indent="-171450">
              <a:buFontTx/>
              <a:buChar char="-"/>
            </a:pPr>
            <a:endParaRPr lang="en-US" dirty="0"/>
          </a:p>
          <a:p>
            <a:pPr marL="171450" indent="-171450">
              <a:buFontTx/>
              <a:buChar char="-"/>
            </a:pPr>
            <a:r>
              <a:rPr lang="en-US" dirty="0"/>
              <a:t>The halo contains the oldest stars in the galaxy showing signs of accreted material such as dwarf galaxies and globular clusters</a:t>
            </a:r>
          </a:p>
        </p:txBody>
      </p:sp>
      <p:sp>
        <p:nvSpPr>
          <p:cNvPr id="4" name="Slide Number Placeholder 3"/>
          <p:cNvSpPr>
            <a:spLocks noGrp="1"/>
          </p:cNvSpPr>
          <p:nvPr>
            <p:ph type="sldNum" sz="quarter" idx="5"/>
          </p:nvPr>
        </p:nvSpPr>
        <p:spPr/>
        <p:txBody>
          <a:bodyPr/>
          <a:lstStyle/>
          <a:p>
            <a:fld id="{3DD17901-8143-944A-88A7-3C771082700B}" type="slidenum">
              <a:rPr lang="en-US" smtClean="0"/>
              <a:t>4</a:t>
            </a:fld>
            <a:endParaRPr lang="en-US"/>
          </a:p>
        </p:txBody>
      </p:sp>
    </p:spTree>
    <p:extLst>
      <p:ext uri="{BB962C8B-B14F-4D97-AF65-F5344CB8AC3E}">
        <p14:creationId xmlns:p14="http://schemas.microsoft.com/office/powerpoint/2010/main" val="2383266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Earlier I mentioned metallicity whilst referring to the age of stars</a:t>
            </a:r>
          </a:p>
          <a:p>
            <a:pPr marL="171450" indent="-171450">
              <a:buFontTx/>
              <a:buChar char="-"/>
            </a:pPr>
            <a:r>
              <a:rPr lang="en-US" dirty="0"/>
              <a:t>By using spectral information from </a:t>
            </a:r>
            <a:r>
              <a:rPr lang="en-US" dirty="0" err="1"/>
              <a:t>gaia</a:t>
            </a:r>
            <a:r>
              <a:rPr lang="en-US" dirty="0"/>
              <a:t> </a:t>
            </a:r>
            <a:r>
              <a:rPr lang="en-US" dirty="0" err="1"/>
              <a:t>xp</a:t>
            </a:r>
            <a:r>
              <a:rPr lang="en-US" dirty="0"/>
              <a:t> or apogee, we are able to infer the chemical composition of stars, which is analogous to the age of stars.</a:t>
            </a:r>
          </a:p>
          <a:p>
            <a:pPr marL="171450" indent="-171450">
              <a:buFontTx/>
              <a:buChar char="-"/>
            </a:pPr>
            <a:endParaRPr lang="en-US" dirty="0"/>
          </a:p>
          <a:p>
            <a:pPr marL="171450" indent="-171450">
              <a:buFontTx/>
              <a:buChar char="-"/>
            </a:pPr>
            <a:r>
              <a:rPr lang="en-US" dirty="0"/>
              <a:t>Low metallicity stars are analogous to old stars which formed when the gas which the star formed from had little metal in – meaning it had not been enriched as much by previous supernovae (which release metals)</a:t>
            </a:r>
          </a:p>
          <a:p>
            <a:pPr marL="171450" indent="-171450">
              <a:buFontTx/>
              <a:buChar char="-"/>
            </a:pPr>
            <a:endParaRPr lang="en-US" dirty="0"/>
          </a:p>
          <a:p>
            <a:pPr marL="171450" indent="-171450">
              <a:buFontTx/>
              <a:buChar char="-"/>
            </a:pPr>
            <a:r>
              <a:rPr lang="en-US" dirty="0"/>
              <a:t>Higher metallicity stars formed when the ism had been enriched by supernovae and are analogous to younger stars as they must </a:t>
            </a:r>
            <a:r>
              <a:rPr lang="en-US" dirty="0" err="1"/>
              <a:t>hae</a:t>
            </a:r>
            <a:r>
              <a:rPr lang="en-US" dirty="0"/>
              <a:t> formed further along the cosmic </a:t>
            </a:r>
            <a:r>
              <a:rPr lang="en-US" dirty="0" err="1"/>
              <a:t>timeframs</a:t>
            </a:r>
            <a:r>
              <a:rPr lang="en-US" dirty="0"/>
              <a:t>.</a:t>
            </a:r>
          </a:p>
          <a:p>
            <a:pPr marL="171450" indent="-171450">
              <a:buFontTx/>
              <a:buChar char="-"/>
            </a:pPr>
            <a:endParaRPr lang="en-US" dirty="0"/>
          </a:p>
          <a:p>
            <a:pPr marL="171450" indent="-171450">
              <a:buFontTx/>
              <a:buChar char="-"/>
            </a:pPr>
            <a:r>
              <a:rPr lang="en-US" dirty="0"/>
              <a:t>In general, this relationship holds and is a key assumption for subsequent analysis</a:t>
            </a:r>
          </a:p>
        </p:txBody>
      </p:sp>
      <p:sp>
        <p:nvSpPr>
          <p:cNvPr id="4" name="Slide Number Placeholder 3"/>
          <p:cNvSpPr>
            <a:spLocks noGrp="1"/>
          </p:cNvSpPr>
          <p:nvPr>
            <p:ph type="sldNum" sz="quarter" idx="5"/>
          </p:nvPr>
        </p:nvSpPr>
        <p:spPr/>
        <p:txBody>
          <a:bodyPr/>
          <a:lstStyle/>
          <a:p>
            <a:fld id="{3DD17901-8143-944A-88A7-3C771082700B}" type="slidenum">
              <a:rPr lang="en-US" smtClean="0"/>
              <a:t>5</a:t>
            </a:fld>
            <a:endParaRPr lang="en-US"/>
          </a:p>
        </p:txBody>
      </p:sp>
    </p:spTree>
    <p:extLst>
      <p:ext uri="{BB962C8B-B14F-4D97-AF65-F5344CB8AC3E}">
        <p14:creationId xmlns:p14="http://schemas.microsoft.com/office/powerpoint/2010/main" val="2196366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There are broadly three disk formation scenarios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The first scenario involves stars that formed directly in the Milky Way, in a dense, gas-rich disc early in its history — around redshift 4, or over 12 billion years ago. Over time, these stars were either dynamically heated or migrated outward, meaning they now occupy thicker or more extended orbits.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The second scenario involves very metal-poor stars that didn’t form in the Milky Way at all. Instead, they were born in a few massive, gas-rich satellite galaxies that were accreted early on. As the disc settled, the debris from these mergers was deposited into the inner Galaxy. Which was likely then heated and spun-up.</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The third scenario takes place later in the Galaxy’s life, after the disc was already in place. In this case, smaller satellites on orbits aligned with the Milky Way’s rotation were accreted more gently. These mergers contributed a cooler, lower-dispersion, metal-poor stellar component that blended in with the outer disc or inner halo.</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mn-lt"/>
                <a:ea typeface="+mn-ea"/>
                <a:cs typeface="+mn-cs"/>
              </a:rPr>
              <a:t>Cosmological simulations generally favour the second scenario</a:t>
            </a:r>
            <a:endParaRPr lang="en-US" dirty="0"/>
          </a:p>
          <a:p>
            <a:endParaRPr lang="en-US" dirty="0"/>
          </a:p>
        </p:txBody>
      </p:sp>
      <p:sp>
        <p:nvSpPr>
          <p:cNvPr id="4" name="Slide Number Placeholder 3"/>
          <p:cNvSpPr>
            <a:spLocks noGrp="1"/>
          </p:cNvSpPr>
          <p:nvPr>
            <p:ph type="sldNum" sz="quarter" idx="5"/>
          </p:nvPr>
        </p:nvSpPr>
        <p:spPr/>
        <p:txBody>
          <a:bodyPr/>
          <a:lstStyle/>
          <a:p>
            <a:fld id="{3DD17901-8143-944A-88A7-3C771082700B}" type="slidenum">
              <a:rPr lang="en-US" smtClean="0"/>
              <a:t>6</a:t>
            </a:fld>
            <a:endParaRPr lang="en-US"/>
          </a:p>
        </p:txBody>
      </p:sp>
    </p:spTree>
    <p:extLst>
      <p:ext uri="{BB962C8B-B14F-4D97-AF65-F5344CB8AC3E}">
        <p14:creationId xmlns:p14="http://schemas.microsoft.com/office/powerpoint/2010/main" val="4253188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For this analysis, we use the bright red-giant-branch sample from Andrae et al. (2023). </a:t>
            </a:r>
          </a:p>
          <a:p>
            <a:pPr marL="171450" indent="-171450">
              <a:buFontTx/>
              <a:buChar char="-"/>
            </a:pPr>
            <a:r>
              <a:rPr lang="en-GB" dirty="0"/>
              <a:t>These stars are particularly useful because they’re highly luminous and physically larger than main-sequence stars, </a:t>
            </a:r>
          </a:p>
          <a:p>
            <a:pPr marL="171450" indent="-171450">
              <a:buFontTx/>
              <a:buChar char="-"/>
            </a:pPr>
            <a:r>
              <a:rPr lang="en-GB" dirty="0"/>
              <a:t>which makes them easier to observe across large distances in the Galaxy.</a:t>
            </a:r>
          </a:p>
          <a:p>
            <a:pPr marL="171450" indent="-171450">
              <a:buFontTx/>
              <a:buChar char="-"/>
            </a:pPr>
            <a:endParaRPr lang="en-GB" dirty="0"/>
          </a:p>
          <a:p>
            <a:pPr marL="171450" indent="-171450">
              <a:buFontTx/>
              <a:buChar char="-"/>
            </a:pPr>
            <a:r>
              <a:rPr lang="en-GB" dirty="0"/>
              <a:t>The metallicity measurements come from an Extreme Gradient Boosting model. </a:t>
            </a:r>
          </a:p>
          <a:p>
            <a:pPr marL="171450" indent="-171450">
              <a:buFontTx/>
              <a:buChar char="-"/>
            </a:pPr>
            <a:r>
              <a:rPr lang="en-GB" dirty="0"/>
              <a:t>This model was trained on high-resolution APOGEE DR17 spectra, plus an extra set of very metal-poor stars, to ensure good performance across the full metallicity range. </a:t>
            </a:r>
          </a:p>
          <a:p>
            <a:pPr marL="171450" indent="-171450">
              <a:buFontTx/>
              <a:buChar char="-"/>
            </a:pPr>
            <a:r>
              <a:rPr lang="en-GB" dirty="0"/>
              <a:t>Once trained, the model is applied to Gaia XP spectra to infer metallicities for our sample.</a:t>
            </a:r>
          </a:p>
          <a:p>
            <a:pPr marL="171450" indent="-171450">
              <a:buFontTx/>
              <a:buChar char="-"/>
            </a:pPr>
            <a:endParaRPr lang="en-GB" dirty="0"/>
          </a:p>
          <a:p>
            <a:pPr marL="171450" indent="-171450">
              <a:buFontTx/>
              <a:buChar char="-"/>
            </a:pPr>
            <a:r>
              <a:rPr lang="en-GB" dirty="0"/>
              <a:t>The dataset also includes full distance and kinematic measurements, allowing us to calculate six dimensions of phase space - positions and velocities in the galactocentric cylindrical frame</a:t>
            </a:r>
          </a:p>
          <a:p>
            <a:pPr marL="171450" indent="-171450">
              <a:buFontTx/>
              <a:buChar char="-"/>
            </a:pPr>
            <a:r>
              <a:rPr lang="en-GB" dirty="0"/>
              <a:t>Bailer and jones is used as it deals with negative parallax using a Bayesian approach.</a:t>
            </a:r>
          </a:p>
          <a:p>
            <a:pPr marL="171450" indent="-171450">
              <a:buFontTx/>
              <a:buChar char="-"/>
            </a:pPr>
            <a:endParaRPr lang="en-GB" dirty="0"/>
          </a:p>
          <a:p>
            <a:pPr marL="171450" indent="-171450">
              <a:buFontTx/>
              <a:buChar char="-"/>
            </a:pPr>
            <a:r>
              <a:rPr lang="en-GB" dirty="0"/>
              <a:t>Distance, radial velocity, proper motions…</a:t>
            </a:r>
            <a:endParaRPr lang="en-US" dirty="0"/>
          </a:p>
        </p:txBody>
      </p:sp>
      <p:sp>
        <p:nvSpPr>
          <p:cNvPr id="4" name="Slide Number Placeholder 3"/>
          <p:cNvSpPr>
            <a:spLocks noGrp="1"/>
          </p:cNvSpPr>
          <p:nvPr>
            <p:ph type="sldNum" sz="quarter" idx="5"/>
          </p:nvPr>
        </p:nvSpPr>
        <p:spPr/>
        <p:txBody>
          <a:bodyPr/>
          <a:lstStyle/>
          <a:p>
            <a:fld id="{3DD17901-8143-944A-88A7-3C771082700B}" type="slidenum">
              <a:rPr lang="en-US" smtClean="0"/>
              <a:t>7</a:t>
            </a:fld>
            <a:endParaRPr lang="en-US"/>
          </a:p>
        </p:txBody>
      </p:sp>
    </p:spTree>
    <p:extLst>
      <p:ext uri="{BB962C8B-B14F-4D97-AF65-F5344CB8AC3E}">
        <p14:creationId xmlns:p14="http://schemas.microsoft.com/office/powerpoint/2010/main" val="1657467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To ensure the reliability of our analysis, we apply a series of quality cuts to the data following </a:t>
            </a:r>
            <a:r>
              <a:rPr lang="en-GB" dirty="0" err="1"/>
              <a:t>zhang</a:t>
            </a:r>
            <a:r>
              <a:rPr lang="en-GB" dirty="0"/>
              <a:t> et al. </a:t>
            </a:r>
          </a:p>
          <a:p>
            <a:pPr marL="171450" indent="-171450">
              <a:buFontTx/>
              <a:buChar char="-"/>
            </a:pPr>
            <a:endParaRPr lang="en-GB" dirty="0"/>
          </a:p>
          <a:p>
            <a:pPr marL="171450" indent="-171450">
              <a:buFontTx/>
              <a:buChar char="-"/>
            </a:pPr>
            <a:r>
              <a:rPr lang="en-GB" dirty="0"/>
              <a:t>First, we require a fractional parallax uncertainty below 0.1.</a:t>
            </a:r>
          </a:p>
          <a:p>
            <a:pPr marL="171450" indent="-171450">
              <a:buFontTx/>
              <a:buChar char="-"/>
            </a:pPr>
            <a:r>
              <a:rPr lang="en-GB" dirty="0"/>
              <a:t>Which ensures that our distance measurements are precise, crucial because stellar velocities are directly tied to distance accuracy.</a:t>
            </a:r>
          </a:p>
          <a:p>
            <a:pPr marL="171450" indent="-171450">
              <a:buFontTx/>
              <a:buChar char="-"/>
            </a:pPr>
            <a:endParaRPr lang="en-GB" dirty="0"/>
          </a:p>
          <a:p>
            <a:pPr marL="171450" indent="-171450">
              <a:buFontTx/>
              <a:buChar char="-"/>
            </a:pPr>
            <a:r>
              <a:rPr lang="en-GB" dirty="0"/>
              <a:t>Next, we cut on extinction, using a threshold of Extinction less than 0.5 based on the Schlegel et al. (SFD) dust maps.</a:t>
            </a:r>
          </a:p>
          <a:p>
            <a:pPr marL="171450" indent="-171450">
              <a:buFontTx/>
              <a:buChar char="-"/>
            </a:pPr>
            <a:r>
              <a:rPr lang="en-GB" dirty="0"/>
              <a:t>Gaia XP spectra are sensitive to dust. In highly reddened regions, the signal-to-noise ratio drops significantly, which can bias the machine learning model’s metallicity estimates.</a:t>
            </a:r>
          </a:p>
          <a:p>
            <a:pPr marL="171450" indent="-171450">
              <a:buFontTx/>
              <a:buChar char="-"/>
            </a:pPr>
            <a:endParaRPr lang="en-GB" dirty="0"/>
          </a:p>
          <a:p>
            <a:pPr marL="171450" indent="-171450">
              <a:buFontTx/>
              <a:buChar char="-"/>
            </a:pPr>
            <a:r>
              <a:rPr lang="en-GB" dirty="0"/>
              <a:t>We also remove stars near the Galactic plane, with an absolute Galactic latitude cut of &lt; 10°.</a:t>
            </a:r>
          </a:p>
          <a:p>
            <a:pPr marL="171450" indent="-171450">
              <a:buFontTx/>
              <a:buChar char="-"/>
            </a:pPr>
            <a:endParaRPr lang="en-GB" dirty="0"/>
          </a:p>
          <a:p>
            <a:pPr marL="171450" indent="-171450">
              <a:buFontTx/>
              <a:buChar char="-"/>
            </a:pPr>
            <a:r>
              <a:rPr lang="en-GB" dirty="0"/>
              <a:t>Finally, we exclude stars lying within 1° of known globular clusters and dwarf galaxies.</a:t>
            </a:r>
          </a:p>
          <a:p>
            <a:pPr marL="171450" indent="-171450">
              <a:buFontTx/>
              <a:buChar char="-"/>
            </a:pPr>
            <a:r>
              <a:rPr lang="en-GB" dirty="0"/>
              <a:t>These environments contain dense substructures that we’re not aiming to resolve here.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DD17901-8143-944A-88A7-3C771082700B}" type="slidenum">
              <a:rPr lang="en-US" smtClean="0"/>
              <a:t>8</a:t>
            </a:fld>
            <a:endParaRPr lang="en-US"/>
          </a:p>
        </p:txBody>
      </p:sp>
    </p:spTree>
    <p:extLst>
      <p:ext uri="{BB962C8B-B14F-4D97-AF65-F5344CB8AC3E}">
        <p14:creationId xmlns:p14="http://schemas.microsoft.com/office/powerpoint/2010/main" val="1612483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Before proceeding with the analysis, we first verify that our sample is consistent with that used in Zhang et al. (2024).</a:t>
            </a:r>
          </a:p>
          <a:p>
            <a:pPr marL="171450" indent="-171450">
              <a:buFontTx/>
              <a:buChar char="-"/>
            </a:pPr>
            <a:endParaRPr lang="en-US" dirty="0"/>
          </a:p>
          <a:p>
            <a:pPr marL="171450" indent="-171450">
              <a:buFontTx/>
              <a:buChar char="-"/>
            </a:pPr>
            <a:r>
              <a:rPr lang="en-GB" dirty="0"/>
              <a:t>On the left, we show the distribution of heliocentric distances. </a:t>
            </a:r>
          </a:p>
          <a:p>
            <a:pPr marL="171450" indent="-171450">
              <a:buFontTx/>
              <a:buChar char="-"/>
            </a:pPr>
            <a:r>
              <a:rPr lang="en-GB" dirty="0"/>
              <a:t>The grey line is the full sample, while the red and blue lines correspond to the metal-poor ([M/H] &lt; –1) and very metal-poor ([M/H] &lt; –2) subsets, respectively.</a:t>
            </a:r>
          </a:p>
          <a:p>
            <a:pPr marL="171450" indent="-171450">
              <a:buFontTx/>
              <a:buChar char="-"/>
            </a:pPr>
            <a:endParaRPr lang="en-GB" dirty="0"/>
          </a:p>
          <a:p>
            <a:pPr marL="171450" indent="-171450">
              <a:buFontTx/>
              <a:buChar char="-"/>
            </a:pPr>
            <a:r>
              <a:rPr lang="en-GB" dirty="0"/>
              <a:t>The central panel shows the spatial distribution of stars in cylindrical Galactic coordinates — Galactocentric radius R versus vertical height Z.</a:t>
            </a:r>
          </a:p>
          <a:p>
            <a:pPr marL="171450" indent="-171450">
              <a:buFontTx/>
              <a:buChar char="-"/>
            </a:pPr>
            <a:r>
              <a:rPr lang="en-GB" dirty="0"/>
              <a:t>As expected, most stars lie close to the disc plane</a:t>
            </a:r>
          </a:p>
          <a:p>
            <a:pPr marL="171450" indent="-171450">
              <a:buFontTx/>
              <a:buChar char="-"/>
            </a:pPr>
            <a:r>
              <a:rPr lang="en-GB" i="1" dirty="0"/>
              <a:t>(((</a:t>
            </a:r>
            <a:r>
              <a:rPr lang="en-GB" i="1" dirty="0" err="1"/>
              <a:t>Overdensity</a:t>
            </a:r>
            <a:r>
              <a:rPr lang="en-GB" i="1" dirty="0"/>
              <a:t> at r=6 observing </a:t>
            </a:r>
            <a:r>
              <a:rPr lang="en-GB" b="1" i="1" dirty="0"/>
              <a:t>red giant branch (RGB) stars</a:t>
            </a:r>
            <a:r>
              <a:rPr lang="en-GB" i="1" dirty="0"/>
              <a:t>, which are luminous and overrepresented in </a:t>
            </a:r>
            <a:r>
              <a:rPr lang="en-GB" b="1" i="1" dirty="0"/>
              <a:t>older disc populations)))</a:t>
            </a:r>
          </a:p>
          <a:p>
            <a:pPr marL="171450" indent="-171450">
              <a:buFontTx/>
              <a:buChar char="-"/>
            </a:pPr>
            <a:endParaRPr lang="en-GB" b="0" dirty="0"/>
          </a:p>
          <a:p>
            <a:pPr marL="171450" indent="-171450">
              <a:buFontTx/>
              <a:buChar char="-"/>
            </a:pPr>
            <a:r>
              <a:rPr lang="en-GB" dirty="0"/>
              <a:t>Finally, on the right we plot the metallicity distribution. The full sample spans a broad range from [M/H] ~ –4.</a:t>
            </a:r>
          </a:p>
          <a:p>
            <a:pPr marL="171450" indent="-171450">
              <a:buFontTx/>
              <a:buChar char="-"/>
            </a:pPr>
            <a:r>
              <a:rPr lang="en-GB" dirty="0"/>
              <a:t>The red and blue curves isolate the same metallicity bins used in our analysis </a:t>
            </a:r>
          </a:p>
          <a:p>
            <a:pPr marL="171450" indent="-171450">
              <a:buFontTx/>
              <a:buChar char="-"/>
            </a:pPr>
            <a:endParaRPr lang="en-GB" dirty="0"/>
          </a:p>
          <a:p>
            <a:pPr marL="171450" indent="-171450">
              <a:buFontTx/>
              <a:buChar char="-"/>
            </a:pPr>
            <a:r>
              <a:rPr lang="en-GB" dirty="0"/>
              <a:t>we see that the cutoffs and distributions match well with the reference study.</a:t>
            </a:r>
            <a:endParaRPr lang="en-US" b="0" dirty="0"/>
          </a:p>
        </p:txBody>
      </p:sp>
      <p:sp>
        <p:nvSpPr>
          <p:cNvPr id="4" name="Slide Number Placeholder 3"/>
          <p:cNvSpPr>
            <a:spLocks noGrp="1"/>
          </p:cNvSpPr>
          <p:nvPr>
            <p:ph type="sldNum" sz="quarter" idx="5"/>
          </p:nvPr>
        </p:nvSpPr>
        <p:spPr/>
        <p:txBody>
          <a:bodyPr/>
          <a:lstStyle/>
          <a:p>
            <a:fld id="{3DD17901-8143-944A-88A7-3C771082700B}" type="slidenum">
              <a:rPr lang="en-US" smtClean="0"/>
              <a:t>9</a:t>
            </a:fld>
            <a:endParaRPr lang="en-US"/>
          </a:p>
        </p:txBody>
      </p:sp>
    </p:spTree>
    <p:extLst>
      <p:ext uri="{BB962C8B-B14F-4D97-AF65-F5344CB8AC3E}">
        <p14:creationId xmlns:p14="http://schemas.microsoft.com/office/powerpoint/2010/main" val="1553021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29256-E52D-56F4-97B3-EEFC27F76A5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244B44A-FDD6-5F1F-D8CE-813160E258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7249C6A-FF76-7853-4C85-082274818BD4}"/>
              </a:ext>
            </a:extLst>
          </p:cNvPr>
          <p:cNvSpPr>
            <a:spLocks noGrp="1"/>
          </p:cNvSpPr>
          <p:nvPr>
            <p:ph type="dt" sz="half" idx="10"/>
          </p:nvPr>
        </p:nvSpPr>
        <p:spPr/>
        <p:txBody>
          <a:bodyPr/>
          <a:lstStyle/>
          <a:p>
            <a:fld id="{75C18F3E-CD40-6D4F-B101-B7DF40678ED2}" type="datetimeFigureOut">
              <a:rPr lang="en-US" smtClean="0"/>
              <a:t>7/14/25</a:t>
            </a:fld>
            <a:endParaRPr lang="en-US"/>
          </a:p>
        </p:txBody>
      </p:sp>
      <p:sp>
        <p:nvSpPr>
          <p:cNvPr id="5" name="Footer Placeholder 4">
            <a:extLst>
              <a:ext uri="{FF2B5EF4-FFF2-40B4-BE49-F238E27FC236}">
                <a16:creationId xmlns:a16="http://schemas.microsoft.com/office/drawing/2014/main" id="{2B0695A7-07CF-3847-E083-51E2DDC469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83BCAF-96EB-AE01-06A1-1B9EFA8B0727}"/>
              </a:ext>
            </a:extLst>
          </p:cNvPr>
          <p:cNvSpPr>
            <a:spLocks noGrp="1"/>
          </p:cNvSpPr>
          <p:nvPr>
            <p:ph type="sldNum" sz="quarter" idx="12"/>
          </p:nvPr>
        </p:nvSpPr>
        <p:spPr/>
        <p:txBody>
          <a:bodyPr/>
          <a:lstStyle/>
          <a:p>
            <a:fld id="{9A2F7B14-4DA0-C64C-8058-EEA175030265}" type="slidenum">
              <a:rPr lang="en-US" smtClean="0"/>
              <a:t>‹#›</a:t>
            </a:fld>
            <a:endParaRPr lang="en-US"/>
          </a:p>
        </p:txBody>
      </p:sp>
    </p:spTree>
    <p:extLst>
      <p:ext uri="{BB962C8B-B14F-4D97-AF65-F5344CB8AC3E}">
        <p14:creationId xmlns:p14="http://schemas.microsoft.com/office/powerpoint/2010/main" val="1982738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5A07C-ECFA-75E2-4C81-0BD6C9D62178}"/>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C66B45E-C8EB-5953-E6F3-3F5B6892929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9B955D1-F9E2-7FC0-BF68-03F910BEBFC9}"/>
              </a:ext>
            </a:extLst>
          </p:cNvPr>
          <p:cNvSpPr>
            <a:spLocks noGrp="1"/>
          </p:cNvSpPr>
          <p:nvPr>
            <p:ph type="dt" sz="half" idx="10"/>
          </p:nvPr>
        </p:nvSpPr>
        <p:spPr/>
        <p:txBody>
          <a:bodyPr/>
          <a:lstStyle/>
          <a:p>
            <a:fld id="{75C18F3E-CD40-6D4F-B101-B7DF40678ED2}" type="datetimeFigureOut">
              <a:rPr lang="en-US" smtClean="0"/>
              <a:t>7/14/25</a:t>
            </a:fld>
            <a:endParaRPr lang="en-US"/>
          </a:p>
        </p:txBody>
      </p:sp>
      <p:sp>
        <p:nvSpPr>
          <p:cNvPr id="5" name="Footer Placeholder 4">
            <a:extLst>
              <a:ext uri="{FF2B5EF4-FFF2-40B4-BE49-F238E27FC236}">
                <a16:creationId xmlns:a16="http://schemas.microsoft.com/office/drawing/2014/main" id="{0A2C0B8D-C3B0-263A-1933-06DA9E9CFD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64A7E0-BCE7-6E25-7D42-DC6586C3D72F}"/>
              </a:ext>
            </a:extLst>
          </p:cNvPr>
          <p:cNvSpPr>
            <a:spLocks noGrp="1"/>
          </p:cNvSpPr>
          <p:nvPr>
            <p:ph type="sldNum" sz="quarter" idx="12"/>
          </p:nvPr>
        </p:nvSpPr>
        <p:spPr/>
        <p:txBody>
          <a:bodyPr/>
          <a:lstStyle/>
          <a:p>
            <a:fld id="{9A2F7B14-4DA0-C64C-8058-EEA175030265}" type="slidenum">
              <a:rPr lang="en-US" smtClean="0"/>
              <a:t>‹#›</a:t>
            </a:fld>
            <a:endParaRPr lang="en-US"/>
          </a:p>
        </p:txBody>
      </p:sp>
    </p:spTree>
    <p:extLst>
      <p:ext uri="{BB962C8B-B14F-4D97-AF65-F5344CB8AC3E}">
        <p14:creationId xmlns:p14="http://schemas.microsoft.com/office/powerpoint/2010/main" val="222787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DB3E15-88ED-AC68-A291-8E44583AF12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F3890CF-AEDD-2E1E-DD23-52316A0C2B0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2373096-3304-C118-DB11-944C6DE10845}"/>
              </a:ext>
            </a:extLst>
          </p:cNvPr>
          <p:cNvSpPr>
            <a:spLocks noGrp="1"/>
          </p:cNvSpPr>
          <p:nvPr>
            <p:ph type="dt" sz="half" idx="10"/>
          </p:nvPr>
        </p:nvSpPr>
        <p:spPr/>
        <p:txBody>
          <a:bodyPr/>
          <a:lstStyle/>
          <a:p>
            <a:fld id="{75C18F3E-CD40-6D4F-B101-B7DF40678ED2}" type="datetimeFigureOut">
              <a:rPr lang="en-US" smtClean="0"/>
              <a:t>7/14/25</a:t>
            </a:fld>
            <a:endParaRPr lang="en-US"/>
          </a:p>
        </p:txBody>
      </p:sp>
      <p:sp>
        <p:nvSpPr>
          <p:cNvPr id="5" name="Footer Placeholder 4">
            <a:extLst>
              <a:ext uri="{FF2B5EF4-FFF2-40B4-BE49-F238E27FC236}">
                <a16:creationId xmlns:a16="http://schemas.microsoft.com/office/drawing/2014/main" id="{D6F428C7-A89C-DE21-5E0E-6B93725192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992D95-8A18-C4C3-6200-0934DDC7DA54}"/>
              </a:ext>
            </a:extLst>
          </p:cNvPr>
          <p:cNvSpPr>
            <a:spLocks noGrp="1"/>
          </p:cNvSpPr>
          <p:nvPr>
            <p:ph type="sldNum" sz="quarter" idx="12"/>
          </p:nvPr>
        </p:nvSpPr>
        <p:spPr/>
        <p:txBody>
          <a:bodyPr/>
          <a:lstStyle/>
          <a:p>
            <a:fld id="{9A2F7B14-4DA0-C64C-8058-EEA175030265}" type="slidenum">
              <a:rPr lang="en-US" smtClean="0"/>
              <a:t>‹#›</a:t>
            </a:fld>
            <a:endParaRPr lang="en-US"/>
          </a:p>
        </p:txBody>
      </p:sp>
    </p:spTree>
    <p:extLst>
      <p:ext uri="{BB962C8B-B14F-4D97-AF65-F5344CB8AC3E}">
        <p14:creationId xmlns:p14="http://schemas.microsoft.com/office/powerpoint/2010/main" val="2421482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BE6A0-CBBC-2954-5C3C-D2321EA4437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26AA5C6-6377-35D6-5C92-33EB6CCE5AA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7C55216-D664-2ABB-318F-38F6DEC720B2}"/>
              </a:ext>
            </a:extLst>
          </p:cNvPr>
          <p:cNvSpPr>
            <a:spLocks noGrp="1"/>
          </p:cNvSpPr>
          <p:nvPr>
            <p:ph type="dt" sz="half" idx="10"/>
          </p:nvPr>
        </p:nvSpPr>
        <p:spPr/>
        <p:txBody>
          <a:bodyPr/>
          <a:lstStyle/>
          <a:p>
            <a:fld id="{75C18F3E-CD40-6D4F-B101-B7DF40678ED2}" type="datetimeFigureOut">
              <a:rPr lang="en-US" smtClean="0"/>
              <a:t>7/14/25</a:t>
            </a:fld>
            <a:endParaRPr lang="en-US"/>
          </a:p>
        </p:txBody>
      </p:sp>
      <p:sp>
        <p:nvSpPr>
          <p:cNvPr id="5" name="Footer Placeholder 4">
            <a:extLst>
              <a:ext uri="{FF2B5EF4-FFF2-40B4-BE49-F238E27FC236}">
                <a16:creationId xmlns:a16="http://schemas.microsoft.com/office/drawing/2014/main" id="{FCB6D080-5E66-0822-E556-89C4559C70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C5E12-5121-C54A-8F7D-C3D872753506}"/>
              </a:ext>
            </a:extLst>
          </p:cNvPr>
          <p:cNvSpPr>
            <a:spLocks noGrp="1"/>
          </p:cNvSpPr>
          <p:nvPr>
            <p:ph type="sldNum" sz="quarter" idx="12"/>
          </p:nvPr>
        </p:nvSpPr>
        <p:spPr/>
        <p:txBody>
          <a:bodyPr/>
          <a:lstStyle/>
          <a:p>
            <a:fld id="{9A2F7B14-4DA0-C64C-8058-EEA175030265}" type="slidenum">
              <a:rPr lang="en-US" smtClean="0"/>
              <a:t>‹#›</a:t>
            </a:fld>
            <a:endParaRPr lang="en-US"/>
          </a:p>
        </p:txBody>
      </p:sp>
    </p:spTree>
    <p:extLst>
      <p:ext uri="{BB962C8B-B14F-4D97-AF65-F5344CB8AC3E}">
        <p14:creationId xmlns:p14="http://schemas.microsoft.com/office/powerpoint/2010/main" val="363755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BD8AF-C523-329C-C1B6-909B29D5356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68A3FA7-A79A-F220-C58C-4668B7AF886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BA9C797-D14F-1786-A496-D8CE653B2BB6}"/>
              </a:ext>
            </a:extLst>
          </p:cNvPr>
          <p:cNvSpPr>
            <a:spLocks noGrp="1"/>
          </p:cNvSpPr>
          <p:nvPr>
            <p:ph type="dt" sz="half" idx="10"/>
          </p:nvPr>
        </p:nvSpPr>
        <p:spPr/>
        <p:txBody>
          <a:bodyPr/>
          <a:lstStyle/>
          <a:p>
            <a:fld id="{75C18F3E-CD40-6D4F-B101-B7DF40678ED2}" type="datetimeFigureOut">
              <a:rPr lang="en-US" smtClean="0"/>
              <a:t>7/14/25</a:t>
            </a:fld>
            <a:endParaRPr lang="en-US"/>
          </a:p>
        </p:txBody>
      </p:sp>
      <p:sp>
        <p:nvSpPr>
          <p:cNvPr id="5" name="Footer Placeholder 4">
            <a:extLst>
              <a:ext uri="{FF2B5EF4-FFF2-40B4-BE49-F238E27FC236}">
                <a16:creationId xmlns:a16="http://schemas.microsoft.com/office/drawing/2014/main" id="{0CA4D3B7-D7F2-E5DD-0BEA-4DACB924A2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A81363-4675-76E2-664C-BC1549F28992}"/>
              </a:ext>
            </a:extLst>
          </p:cNvPr>
          <p:cNvSpPr>
            <a:spLocks noGrp="1"/>
          </p:cNvSpPr>
          <p:nvPr>
            <p:ph type="sldNum" sz="quarter" idx="12"/>
          </p:nvPr>
        </p:nvSpPr>
        <p:spPr/>
        <p:txBody>
          <a:bodyPr/>
          <a:lstStyle/>
          <a:p>
            <a:fld id="{9A2F7B14-4DA0-C64C-8058-EEA175030265}" type="slidenum">
              <a:rPr lang="en-US" smtClean="0"/>
              <a:t>‹#›</a:t>
            </a:fld>
            <a:endParaRPr lang="en-US"/>
          </a:p>
        </p:txBody>
      </p:sp>
    </p:spTree>
    <p:extLst>
      <p:ext uri="{BB962C8B-B14F-4D97-AF65-F5344CB8AC3E}">
        <p14:creationId xmlns:p14="http://schemas.microsoft.com/office/powerpoint/2010/main" val="1374922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6163C-670D-7550-AB23-78E84F0B1AF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15F9548-2592-B167-6646-0C868201CE8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E68CF67D-D47C-443D-83E3-8E933DCDCF4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E84E5C8-2486-F264-10C7-C34F021A27B1}"/>
              </a:ext>
            </a:extLst>
          </p:cNvPr>
          <p:cNvSpPr>
            <a:spLocks noGrp="1"/>
          </p:cNvSpPr>
          <p:nvPr>
            <p:ph type="dt" sz="half" idx="10"/>
          </p:nvPr>
        </p:nvSpPr>
        <p:spPr/>
        <p:txBody>
          <a:bodyPr/>
          <a:lstStyle/>
          <a:p>
            <a:fld id="{75C18F3E-CD40-6D4F-B101-B7DF40678ED2}" type="datetimeFigureOut">
              <a:rPr lang="en-US" smtClean="0"/>
              <a:t>7/14/25</a:t>
            </a:fld>
            <a:endParaRPr lang="en-US"/>
          </a:p>
        </p:txBody>
      </p:sp>
      <p:sp>
        <p:nvSpPr>
          <p:cNvPr id="6" name="Footer Placeholder 5">
            <a:extLst>
              <a:ext uri="{FF2B5EF4-FFF2-40B4-BE49-F238E27FC236}">
                <a16:creationId xmlns:a16="http://schemas.microsoft.com/office/drawing/2014/main" id="{DCBE0270-6F4F-EC2F-994D-37F3792622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135DF0-69E1-B7AA-3092-9034FBD56E1F}"/>
              </a:ext>
            </a:extLst>
          </p:cNvPr>
          <p:cNvSpPr>
            <a:spLocks noGrp="1"/>
          </p:cNvSpPr>
          <p:nvPr>
            <p:ph type="sldNum" sz="quarter" idx="12"/>
          </p:nvPr>
        </p:nvSpPr>
        <p:spPr/>
        <p:txBody>
          <a:bodyPr/>
          <a:lstStyle/>
          <a:p>
            <a:fld id="{9A2F7B14-4DA0-C64C-8058-EEA175030265}" type="slidenum">
              <a:rPr lang="en-US" smtClean="0"/>
              <a:t>‹#›</a:t>
            </a:fld>
            <a:endParaRPr lang="en-US"/>
          </a:p>
        </p:txBody>
      </p:sp>
    </p:spTree>
    <p:extLst>
      <p:ext uri="{BB962C8B-B14F-4D97-AF65-F5344CB8AC3E}">
        <p14:creationId xmlns:p14="http://schemas.microsoft.com/office/powerpoint/2010/main" val="457668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DD3CC-6899-A604-9CD1-BE699E0DE3DD}"/>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E7A34F1-ED5D-9EF1-1FCE-23537540B8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138109F-55F2-B9B7-970B-A3D49CF3DEA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230AA3E-6F10-B49A-688F-C9CE921B17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624EE47-AE65-695D-2FC6-CD6C50DFE2A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70ECAC8-A009-CEB2-C5A4-321D11E8662C}"/>
              </a:ext>
            </a:extLst>
          </p:cNvPr>
          <p:cNvSpPr>
            <a:spLocks noGrp="1"/>
          </p:cNvSpPr>
          <p:nvPr>
            <p:ph type="dt" sz="half" idx="10"/>
          </p:nvPr>
        </p:nvSpPr>
        <p:spPr/>
        <p:txBody>
          <a:bodyPr/>
          <a:lstStyle/>
          <a:p>
            <a:fld id="{75C18F3E-CD40-6D4F-B101-B7DF40678ED2}" type="datetimeFigureOut">
              <a:rPr lang="en-US" smtClean="0"/>
              <a:t>7/14/25</a:t>
            </a:fld>
            <a:endParaRPr lang="en-US"/>
          </a:p>
        </p:txBody>
      </p:sp>
      <p:sp>
        <p:nvSpPr>
          <p:cNvPr id="8" name="Footer Placeholder 7">
            <a:extLst>
              <a:ext uri="{FF2B5EF4-FFF2-40B4-BE49-F238E27FC236}">
                <a16:creationId xmlns:a16="http://schemas.microsoft.com/office/drawing/2014/main" id="{1914CC2E-1242-1431-2D8A-47F2A8EB7E9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A56BA90-24FA-8750-FB50-C9185025A267}"/>
              </a:ext>
            </a:extLst>
          </p:cNvPr>
          <p:cNvSpPr>
            <a:spLocks noGrp="1"/>
          </p:cNvSpPr>
          <p:nvPr>
            <p:ph type="sldNum" sz="quarter" idx="12"/>
          </p:nvPr>
        </p:nvSpPr>
        <p:spPr/>
        <p:txBody>
          <a:bodyPr/>
          <a:lstStyle/>
          <a:p>
            <a:fld id="{9A2F7B14-4DA0-C64C-8058-EEA175030265}" type="slidenum">
              <a:rPr lang="en-US" smtClean="0"/>
              <a:t>‹#›</a:t>
            </a:fld>
            <a:endParaRPr lang="en-US"/>
          </a:p>
        </p:txBody>
      </p:sp>
    </p:spTree>
    <p:extLst>
      <p:ext uri="{BB962C8B-B14F-4D97-AF65-F5344CB8AC3E}">
        <p14:creationId xmlns:p14="http://schemas.microsoft.com/office/powerpoint/2010/main" val="3880271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BED15-43A4-FFB7-72BF-FFE85C4D74A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BA01086-8323-5BC1-7722-2888D8C9F5CC}"/>
              </a:ext>
            </a:extLst>
          </p:cNvPr>
          <p:cNvSpPr>
            <a:spLocks noGrp="1"/>
          </p:cNvSpPr>
          <p:nvPr>
            <p:ph type="dt" sz="half" idx="10"/>
          </p:nvPr>
        </p:nvSpPr>
        <p:spPr/>
        <p:txBody>
          <a:bodyPr/>
          <a:lstStyle/>
          <a:p>
            <a:fld id="{75C18F3E-CD40-6D4F-B101-B7DF40678ED2}" type="datetimeFigureOut">
              <a:rPr lang="en-US" smtClean="0"/>
              <a:t>7/14/25</a:t>
            </a:fld>
            <a:endParaRPr lang="en-US"/>
          </a:p>
        </p:txBody>
      </p:sp>
      <p:sp>
        <p:nvSpPr>
          <p:cNvPr id="4" name="Footer Placeholder 3">
            <a:extLst>
              <a:ext uri="{FF2B5EF4-FFF2-40B4-BE49-F238E27FC236}">
                <a16:creationId xmlns:a16="http://schemas.microsoft.com/office/drawing/2014/main" id="{812088F2-A5C9-0021-C585-E7BA87F21D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918FCA-9D90-F5D2-F596-82A84D8EC7A9}"/>
              </a:ext>
            </a:extLst>
          </p:cNvPr>
          <p:cNvSpPr>
            <a:spLocks noGrp="1"/>
          </p:cNvSpPr>
          <p:nvPr>
            <p:ph type="sldNum" sz="quarter" idx="12"/>
          </p:nvPr>
        </p:nvSpPr>
        <p:spPr/>
        <p:txBody>
          <a:bodyPr/>
          <a:lstStyle/>
          <a:p>
            <a:fld id="{9A2F7B14-4DA0-C64C-8058-EEA175030265}" type="slidenum">
              <a:rPr lang="en-US" smtClean="0"/>
              <a:t>‹#›</a:t>
            </a:fld>
            <a:endParaRPr lang="en-US"/>
          </a:p>
        </p:txBody>
      </p:sp>
    </p:spTree>
    <p:extLst>
      <p:ext uri="{BB962C8B-B14F-4D97-AF65-F5344CB8AC3E}">
        <p14:creationId xmlns:p14="http://schemas.microsoft.com/office/powerpoint/2010/main" val="2515446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B33B82-7D52-0D09-A21B-D3CEED9525BF}"/>
              </a:ext>
            </a:extLst>
          </p:cNvPr>
          <p:cNvSpPr>
            <a:spLocks noGrp="1"/>
          </p:cNvSpPr>
          <p:nvPr>
            <p:ph type="dt" sz="half" idx="10"/>
          </p:nvPr>
        </p:nvSpPr>
        <p:spPr/>
        <p:txBody>
          <a:bodyPr/>
          <a:lstStyle/>
          <a:p>
            <a:fld id="{75C18F3E-CD40-6D4F-B101-B7DF40678ED2}" type="datetimeFigureOut">
              <a:rPr lang="en-US" smtClean="0"/>
              <a:t>7/14/25</a:t>
            </a:fld>
            <a:endParaRPr lang="en-US"/>
          </a:p>
        </p:txBody>
      </p:sp>
      <p:sp>
        <p:nvSpPr>
          <p:cNvPr id="3" name="Footer Placeholder 2">
            <a:extLst>
              <a:ext uri="{FF2B5EF4-FFF2-40B4-BE49-F238E27FC236}">
                <a16:creationId xmlns:a16="http://schemas.microsoft.com/office/drawing/2014/main" id="{CAF3305D-BA3D-11DA-EC35-322A96B6331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977324-7688-DF6E-3DED-8CE2C370A1CC}"/>
              </a:ext>
            </a:extLst>
          </p:cNvPr>
          <p:cNvSpPr>
            <a:spLocks noGrp="1"/>
          </p:cNvSpPr>
          <p:nvPr>
            <p:ph type="sldNum" sz="quarter" idx="12"/>
          </p:nvPr>
        </p:nvSpPr>
        <p:spPr/>
        <p:txBody>
          <a:bodyPr/>
          <a:lstStyle/>
          <a:p>
            <a:fld id="{9A2F7B14-4DA0-C64C-8058-EEA175030265}" type="slidenum">
              <a:rPr lang="en-US" smtClean="0"/>
              <a:t>‹#›</a:t>
            </a:fld>
            <a:endParaRPr lang="en-US"/>
          </a:p>
        </p:txBody>
      </p:sp>
    </p:spTree>
    <p:extLst>
      <p:ext uri="{BB962C8B-B14F-4D97-AF65-F5344CB8AC3E}">
        <p14:creationId xmlns:p14="http://schemas.microsoft.com/office/powerpoint/2010/main" val="2569521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05E76-50FF-BB9D-1C7C-2E0A3A0ACF1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C88F024-24B6-4F80-C308-AD376DABE1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C69BACF-6513-DF4A-04B1-1B4E470936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B8B86DE-C21B-7BAA-A9AF-5AF213D845AE}"/>
              </a:ext>
            </a:extLst>
          </p:cNvPr>
          <p:cNvSpPr>
            <a:spLocks noGrp="1"/>
          </p:cNvSpPr>
          <p:nvPr>
            <p:ph type="dt" sz="half" idx="10"/>
          </p:nvPr>
        </p:nvSpPr>
        <p:spPr/>
        <p:txBody>
          <a:bodyPr/>
          <a:lstStyle/>
          <a:p>
            <a:fld id="{75C18F3E-CD40-6D4F-B101-B7DF40678ED2}" type="datetimeFigureOut">
              <a:rPr lang="en-US" smtClean="0"/>
              <a:t>7/14/25</a:t>
            </a:fld>
            <a:endParaRPr lang="en-US"/>
          </a:p>
        </p:txBody>
      </p:sp>
      <p:sp>
        <p:nvSpPr>
          <p:cNvPr id="6" name="Footer Placeholder 5">
            <a:extLst>
              <a:ext uri="{FF2B5EF4-FFF2-40B4-BE49-F238E27FC236}">
                <a16:creationId xmlns:a16="http://schemas.microsoft.com/office/drawing/2014/main" id="{BC573B58-27FA-49D2-8C9B-236B94D87A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BA61D6-8D5F-8FD9-60EC-34446018E30E}"/>
              </a:ext>
            </a:extLst>
          </p:cNvPr>
          <p:cNvSpPr>
            <a:spLocks noGrp="1"/>
          </p:cNvSpPr>
          <p:nvPr>
            <p:ph type="sldNum" sz="quarter" idx="12"/>
          </p:nvPr>
        </p:nvSpPr>
        <p:spPr/>
        <p:txBody>
          <a:bodyPr/>
          <a:lstStyle/>
          <a:p>
            <a:fld id="{9A2F7B14-4DA0-C64C-8058-EEA175030265}" type="slidenum">
              <a:rPr lang="en-US" smtClean="0"/>
              <a:t>‹#›</a:t>
            </a:fld>
            <a:endParaRPr lang="en-US"/>
          </a:p>
        </p:txBody>
      </p:sp>
    </p:spTree>
    <p:extLst>
      <p:ext uri="{BB962C8B-B14F-4D97-AF65-F5344CB8AC3E}">
        <p14:creationId xmlns:p14="http://schemas.microsoft.com/office/powerpoint/2010/main" val="92219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B56F3-755E-0820-0EFF-74023257A86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6B90474-EF9D-B2A9-54DA-30A64A0852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C2480B-E531-374E-61A5-8E7F69EEFF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8B01FA7-343D-1FEC-5545-8718069BFBB6}"/>
              </a:ext>
            </a:extLst>
          </p:cNvPr>
          <p:cNvSpPr>
            <a:spLocks noGrp="1"/>
          </p:cNvSpPr>
          <p:nvPr>
            <p:ph type="dt" sz="half" idx="10"/>
          </p:nvPr>
        </p:nvSpPr>
        <p:spPr/>
        <p:txBody>
          <a:bodyPr/>
          <a:lstStyle/>
          <a:p>
            <a:fld id="{75C18F3E-CD40-6D4F-B101-B7DF40678ED2}" type="datetimeFigureOut">
              <a:rPr lang="en-US" smtClean="0"/>
              <a:t>7/14/25</a:t>
            </a:fld>
            <a:endParaRPr lang="en-US"/>
          </a:p>
        </p:txBody>
      </p:sp>
      <p:sp>
        <p:nvSpPr>
          <p:cNvPr id="6" name="Footer Placeholder 5">
            <a:extLst>
              <a:ext uri="{FF2B5EF4-FFF2-40B4-BE49-F238E27FC236}">
                <a16:creationId xmlns:a16="http://schemas.microsoft.com/office/drawing/2014/main" id="{EC479F16-510C-0517-66D9-FCC0CFB9E5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71AC34-D255-7D97-386E-9264AD485D6F}"/>
              </a:ext>
            </a:extLst>
          </p:cNvPr>
          <p:cNvSpPr>
            <a:spLocks noGrp="1"/>
          </p:cNvSpPr>
          <p:nvPr>
            <p:ph type="sldNum" sz="quarter" idx="12"/>
          </p:nvPr>
        </p:nvSpPr>
        <p:spPr/>
        <p:txBody>
          <a:bodyPr/>
          <a:lstStyle/>
          <a:p>
            <a:fld id="{9A2F7B14-4DA0-C64C-8058-EEA175030265}" type="slidenum">
              <a:rPr lang="en-US" smtClean="0"/>
              <a:t>‹#›</a:t>
            </a:fld>
            <a:endParaRPr lang="en-US"/>
          </a:p>
        </p:txBody>
      </p:sp>
    </p:spTree>
    <p:extLst>
      <p:ext uri="{BB962C8B-B14F-4D97-AF65-F5344CB8AC3E}">
        <p14:creationId xmlns:p14="http://schemas.microsoft.com/office/powerpoint/2010/main" val="20294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ABFA00-7D37-E142-564B-89C02E7E0C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3C36864-2B55-B817-7210-624DF98516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DC1D5AD-40AB-F236-71B9-29784E0546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5C18F3E-CD40-6D4F-B101-B7DF40678ED2}" type="datetimeFigureOut">
              <a:rPr lang="en-US" smtClean="0"/>
              <a:t>7/14/25</a:t>
            </a:fld>
            <a:endParaRPr lang="en-US"/>
          </a:p>
        </p:txBody>
      </p:sp>
      <p:sp>
        <p:nvSpPr>
          <p:cNvPr id="5" name="Footer Placeholder 4">
            <a:extLst>
              <a:ext uri="{FF2B5EF4-FFF2-40B4-BE49-F238E27FC236}">
                <a16:creationId xmlns:a16="http://schemas.microsoft.com/office/drawing/2014/main" id="{27A392AF-88FE-92BF-D020-65D2330D49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8CF2476-7D4A-4F8F-4E6D-09641A0FDC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A2F7B14-4DA0-C64C-8058-EEA175030265}" type="slidenum">
              <a:rPr lang="en-US" smtClean="0"/>
              <a:t>‹#›</a:t>
            </a:fld>
            <a:endParaRPr lang="en-US"/>
          </a:p>
        </p:txBody>
      </p:sp>
    </p:spTree>
    <p:extLst>
      <p:ext uri="{BB962C8B-B14F-4D97-AF65-F5344CB8AC3E}">
        <p14:creationId xmlns:p14="http://schemas.microsoft.com/office/powerpoint/2010/main" val="4190068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8" Type="http://schemas.openxmlformats.org/officeDocument/2006/relationships/hyperlink" Target="https://raw.githack.com/raunaq-rai/Disentangling-the-Milky-Way-using-GMM/main/figures/VMP__-3%5BM_H%5D-2.html" TargetMode="External"/><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hyperlink" Target="https://raw.githack.com/raunaq-rai/Disentangling-the-Milky-Way-using-GMM/main/figures/MP2__-1.3%5BM_H%5D-1.0.html" TargetMode="External"/><Relationship Id="rId5" Type="http://schemas.openxmlformats.org/officeDocument/2006/relationships/image" Target="../media/image15.png"/><Relationship Id="rId10" Type="http://schemas.openxmlformats.org/officeDocument/2006/relationships/hyperlink" Target="https://raw.githack.com/raunaq-rai/Disentangling-the-Milky-Way-using-GMM/main/figures/MP1__-1.6%5BM_H%5D-1.3.html" TargetMode="External"/><Relationship Id="rId4" Type="http://schemas.openxmlformats.org/officeDocument/2006/relationships/image" Target="../media/image2.png"/><Relationship Id="rId9" Type="http://schemas.openxmlformats.org/officeDocument/2006/relationships/hyperlink" Target="https://raw.githack.com/raunaq-rai/Disentangling-the-Milky-Way-using-GMM/main/figures/IMP__-2%5BM_H%5D-1.6.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2.png"/><Relationship Id="rId9" Type="http://schemas.openxmlformats.org/officeDocument/2006/relationships/image" Target="../media/image37.png"/></Relationships>
</file>

<file path=ppt/slides/_rels/slide24.xml.rels><?xml version="1.0" encoding="UTF-8" standalone="yes"?>
<Relationships xmlns="http://schemas.openxmlformats.org/package/2006/relationships"><Relationship Id="rId8" Type="http://schemas.openxmlformats.org/officeDocument/2006/relationships/hyperlink" Target="https://raw.githack.com/raunaq-rai/Disentangling-the-Milky-Way-using-GMM/main/figures/VMP_high___-3%5BM_H%5D-2.html" TargetMode="External"/><Relationship Id="rId3" Type="http://schemas.openxmlformats.org/officeDocument/2006/relationships/image" Target="../media/image2.png"/><Relationship Id="rId7"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hyperlink" Target="https://raw.githack.com/raunaq-rai/Disentangling-the-Milky-Way-using-GMM/main/figures/MP2_high___-1.3%5BM_H%5D-1.0.html" TargetMode="External"/><Relationship Id="rId5" Type="http://schemas.openxmlformats.org/officeDocument/2006/relationships/image" Target="../media/image41.png"/><Relationship Id="rId10" Type="http://schemas.openxmlformats.org/officeDocument/2006/relationships/hyperlink" Target="https://raw.githack.com/raunaq-rai/Disentangling-the-Milky-Way-using-GMM/main/figures/MP1_high___-1.6%5BM_H%5D-1.3.html" TargetMode="External"/><Relationship Id="rId4" Type="http://schemas.openxmlformats.org/officeDocument/2006/relationships/image" Target="../media/image40.png"/><Relationship Id="rId9" Type="http://schemas.openxmlformats.org/officeDocument/2006/relationships/hyperlink" Target="https://raw.githack.com/raunaq-rai/Disentangling-the-Milky-Way-using-GMM/main/figures/IMP_high___-2%5BM_H%5D-1.6.html"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raw.githack.com/raunaq-rai/Disentangling-the-Milky-Way-using-GMM/main/figures/VMP_low____-3%5BM_H%5D-2.html" TargetMode="External"/><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hyperlink" Target="https://raw.githack.com/raunaq-rai/Disentangling-the-Milky-Way-using-GMM/main/figures/MP2_low____-1.3%5BM_H%5D-1.0.html" TargetMode="External"/><Relationship Id="rId5" Type="http://schemas.openxmlformats.org/officeDocument/2006/relationships/image" Target="../media/image45.png"/><Relationship Id="rId10" Type="http://schemas.openxmlformats.org/officeDocument/2006/relationships/hyperlink" Target="https://raw.githack.com/raunaq-rai/Disentangling-the-Milky-Way-using-GMM/main/figures/MP1_low____-1.6%5BM_H%5D-1.3.html" TargetMode="External"/><Relationship Id="rId4" Type="http://schemas.openxmlformats.org/officeDocument/2006/relationships/image" Target="../media/image2.png"/><Relationship Id="rId9" Type="http://schemas.openxmlformats.org/officeDocument/2006/relationships/hyperlink" Target="https://raw.githack.com/raunaq-rai/Disentangling-the-Milky-Way-using-GMM/main/figures/IMP_low____-2%5BM_H%5D-1.6.html"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3086C746-CA58-2875-355B-DE3F871115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5176" r="9089" b="12901"/>
          <a:stretch>
            <a:fillRect/>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F0365F-118F-D406-C58E-2AD094977D05}"/>
              </a:ext>
            </a:extLst>
          </p:cNvPr>
          <p:cNvSpPr>
            <a:spLocks noGrp="1"/>
          </p:cNvSpPr>
          <p:nvPr>
            <p:ph type="ctrTitle"/>
          </p:nvPr>
        </p:nvSpPr>
        <p:spPr>
          <a:xfrm>
            <a:off x="363680" y="1217943"/>
            <a:ext cx="4502233" cy="2072369"/>
          </a:xfrm>
        </p:spPr>
        <p:txBody>
          <a:bodyPr anchor="b">
            <a:normAutofit/>
          </a:bodyPr>
          <a:lstStyle/>
          <a:p>
            <a:pPr algn="l"/>
            <a:r>
              <a:rPr lang="en-US" sz="4800" dirty="0">
                <a:solidFill>
                  <a:schemeClr val="bg1"/>
                </a:solidFill>
              </a:rPr>
              <a:t>Disentangling the Components of the Milky Way</a:t>
            </a:r>
          </a:p>
        </p:txBody>
      </p:sp>
      <p:sp>
        <p:nvSpPr>
          <p:cNvPr id="1035" name="Rectangle 10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7" name="Rectangle 10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77AB358F-AACC-5C84-3325-42CEB58D2339}"/>
              </a:ext>
            </a:extLst>
          </p:cNvPr>
          <p:cNvSpPr/>
          <p:nvPr/>
        </p:nvSpPr>
        <p:spPr>
          <a:xfrm>
            <a:off x="277586" y="424543"/>
            <a:ext cx="1126671" cy="457656"/>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3A7A5E7-528B-4C4A-2356-BB4F7565C5B6}"/>
              </a:ext>
            </a:extLst>
          </p:cNvPr>
          <p:cNvSpPr txBox="1">
            <a:spLocks/>
          </p:cNvSpPr>
          <p:nvPr/>
        </p:nvSpPr>
        <p:spPr>
          <a:xfrm>
            <a:off x="481029" y="4377751"/>
            <a:ext cx="4502233" cy="207236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800" dirty="0">
                <a:solidFill>
                  <a:schemeClr val="bg1"/>
                </a:solidFill>
              </a:rPr>
              <a:t>Raunaq Rai</a:t>
            </a:r>
          </a:p>
          <a:p>
            <a:pPr algn="l"/>
            <a:r>
              <a:rPr lang="en-US" sz="1800" dirty="0">
                <a:solidFill>
                  <a:schemeClr val="bg1"/>
                </a:solidFill>
              </a:rPr>
              <a:t>St Edmund’s College, University of Cambridge</a:t>
            </a:r>
          </a:p>
          <a:p>
            <a:pPr algn="l"/>
            <a:r>
              <a:rPr lang="en-US" sz="1800" dirty="0">
                <a:solidFill>
                  <a:schemeClr val="bg1"/>
                </a:solidFill>
              </a:rPr>
              <a:t>rsr45@cam.ac.uk</a:t>
            </a:r>
          </a:p>
          <a:p>
            <a:pPr algn="l"/>
            <a:endParaRPr lang="en-US" sz="1800" dirty="0">
              <a:solidFill>
                <a:schemeClr val="bg1"/>
              </a:solidFill>
            </a:endParaRPr>
          </a:p>
          <a:p>
            <a:pPr algn="l"/>
            <a:r>
              <a:rPr lang="en-US" sz="1800" dirty="0">
                <a:solidFill>
                  <a:schemeClr val="bg1"/>
                </a:solidFill>
              </a:rPr>
              <a:t>Supervised by Dr Anke Ardern-Arentsen</a:t>
            </a:r>
          </a:p>
          <a:p>
            <a:pPr algn="l"/>
            <a:endParaRPr lang="en-US" sz="1800" dirty="0">
              <a:solidFill>
                <a:schemeClr val="bg1"/>
              </a:solidFill>
            </a:endParaRPr>
          </a:p>
          <a:p>
            <a:pPr algn="l"/>
            <a:r>
              <a:rPr lang="en-US" sz="1800" dirty="0">
                <a:solidFill>
                  <a:schemeClr val="bg1"/>
                </a:solidFill>
              </a:rPr>
              <a:t>16/07/2025</a:t>
            </a:r>
          </a:p>
        </p:txBody>
      </p:sp>
      <p:sp>
        <p:nvSpPr>
          <p:cNvPr id="7" name="Title 1">
            <a:extLst>
              <a:ext uri="{FF2B5EF4-FFF2-40B4-BE49-F238E27FC236}">
                <a16:creationId xmlns:a16="http://schemas.microsoft.com/office/drawing/2014/main" id="{6CE21478-3B12-2221-A915-3DABEE0C3C55}"/>
              </a:ext>
            </a:extLst>
          </p:cNvPr>
          <p:cNvSpPr txBox="1">
            <a:spLocks/>
          </p:cNvSpPr>
          <p:nvPr/>
        </p:nvSpPr>
        <p:spPr>
          <a:xfrm>
            <a:off x="8665556" y="6367799"/>
            <a:ext cx="4197138" cy="490191"/>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800" dirty="0">
                <a:solidFill>
                  <a:schemeClr val="bg1"/>
                </a:solidFill>
              </a:rPr>
              <a:t>Artist’s Impression of the Milky Way</a:t>
            </a:r>
          </a:p>
          <a:p>
            <a:pPr algn="l"/>
            <a:r>
              <a:rPr lang="en-US" sz="1800" dirty="0">
                <a:solidFill>
                  <a:schemeClr val="bg1"/>
                </a:solidFill>
              </a:rPr>
              <a:t>Credit: NASA/JPL-Caltech/ESO/R. Hurt</a:t>
            </a:r>
          </a:p>
        </p:txBody>
      </p:sp>
      <p:pic>
        <p:nvPicPr>
          <p:cNvPr id="8" name="Picture 2" descr="The University of Cambridge primary logo, displaying the University name and coat of arms.">
            <a:extLst>
              <a:ext uri="{FF2B5EF4-FFF2-40B4-BE49-F238E27FC236}">
                <a16:creationId xmlns:a16="http://schemas.microsoft.com/office/drawing/2014/main" id="{2C9D25F3-1C90-8B3C-F812-10E7FCDA9D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607" r="80399" b="1"/>
          <a:stretch>
            <a:fillRect/>
          </a:stretch>
        </p:blipFill>
        <p:spPr bwMode="auto">
          <a:xfrm>
            <a:off x="11023173" y="254981"/>
            <a:ext cx="906356" cy="1034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1130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3D99F7-C8DA-6742-D0AB-CED81392F2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F7FA60-3CFF-DD0B-C8F4-4DC3F16C8A09}"/>
              </a:ext>
            </a:extLst>
          </p:cNvPr>
          <p:cNvSpPr>
            <a:spLocks noGrp="1"/>
          </p:cNvSpPr>
          <p:nvPr>
            <p:ph type="title"/>
          </p:nvPr>
        </p:nvSpPr>
        <p:spPr/>
        <p:txBody>
          <a:bodyPr/>
          <a:lstStyle/>
          <a:p>
            <a:r>
              <a:rPr lang="en-US" dirty="0"/>
              <a:t>Phase Space</a:t>
            </a:r>
          </a:p>
        </p:txBody>
      </p:sp>
      <p:sp>
        <p:nvSpPr>
          <p:cNvPr id="3" name="Content Placeholder 2">
            <a:extLst>
              <a:ext uri="{FF2B5EF4-FFF2-40B4-BE49-F238E27FC236}">
                <a16:creationId xmlns:a16="http://schemas.microsoft.com/office/drawing/2014/main" id="{71DD12DE-C99B-AEB6-5044-6C8F48022BFD}"/>
              </a:ext>
            </a:extLst>
          </p:cNvPr>
          <p:cNvSpPr>
            <a:spLocks noGrp="1"/>
          </p:cNvSpPr>
          <p:nvPr>
            <p:ph idx="1"/>
          </p:nvPr>
        </p:nvSpPr>
        <p:spPr>
          <a:xfrm>
            <a:off x="188494" y="1690688"/>
            <a:ext cx="11165306" cy="4488439"/>
          </a:xfrm>
        </p:spPr>
        <p:txBody>
          <a:bodyPr>
            <a:normAutofit/>
          </a:bodyPr>
          <a:lstStyle/>
          <a:p>
            <a:r>
              <a:rPr lang="en-US" dirty="0"/>
              <a:t>To get 6-Dimensional phase-space coordinates in the galactocentric cylindrical frame we must make some assumptions:</a:t>
            </a:r>
          </a:p>
          <a:p>
            <a:endParaRPr lang="en-US" dirty="0"/>
          </a:p>
          <a:p>
            <a:pPr lvl="1"/>
            <a:r>
              <a:rPr lang="en-US" dirty="0"/>
              <a:t>Position of our sun: R</a:t>
            </a:r>
            <a:r>
              <a:rPr lang="en-US" baseline="-25000" dirty="0"/>
              <a:t>0</a:t>
            </a:r>
            <a:r>
              <a:rPr lang="en-US" dirty="0"/>
              <a:t> = 8.1 kpc and Z</a:t>
            </a:r>
            <a:r>
              <a:rPr lang="en-US" baseline="-25000" dirty="0"/>
              <a:t>0</a:t>
            </a:r>
            <a:r>
              <a:rPr lang="en-US" dirty="0"/>
              <a:t> = 25 pc</a:t>
            </a:r>
          </a:p>
          <a:p>
            <a:pPr lvl="1"/>
            <a:endParaRPr lang="en-US" dirty="0"/>
          </a:p>
          <a:p>
            <a:pPr lvl="1"/>
            <a:r>
              <a:rPr lang="en-US" dirty="0"/>
              <a:t>Velocity of our sun </a:t>
            </a:r>
            <a:r>
              <a:rPr lang="en-US" dirty="0" err="1"/>
              <a:t>wrt</a:t>
            </a:r>
            <a:r>
              <a:rPr lang="en-US" dirty="0"/>
              <a:t>. The galaxy </a:t>
            </a:r>
            <a:r>
              <a:rPr lang="en-US" dirty="0" err="1"/>
              <a:t>centre</a:t>
            </a:r>
            <a:r>
              <a:rPr lang="en-US" dirty="0"/>
              <a:t>: (U, V, W) = (11.1, 245, 7.25) km s</a:t>
            </a:r>
            <a:r>
              <a:rPr lang="en-US" baseline="30000" dirty="0"/>
              <a:t>-1</a:t>
            </a:r>
            <a:endParaRPr lang="en-US" dirty="0"/>
          </a:p>
          <a:p>
            <a:pPr lvl="2"/>
            <a:r>
              <a:rPr lang="en-US" dirty="0"/>
              <a:t>U = Radial</a:t>
            </a:r>
          </a:p>
          <a:p>
            <a:pPr lvl="2"/>
            <a:r>
              <a:rPr lang="en-US" dirty="0"/>
              <a:t>V = </a:t>
            </a:r>
            <a:r>
              <a:rPr lang="en-GB" dirty="0"/>
              <a:t>In the direction of Galactic rotation</a:t>
            </a:r>
            <a:endParaRPr lang="en-US" dirty="0"/>
          </a:p>
          <a:p>
            <a:pPr lvl="2"/>
            <a:r>
              <a:rPr lang="en-US" dirty="0"/>
              <a:t>W = Vertical</a:t>
            </a:r>
          </a:p>
        </p:txBody>
      </p:sp>
      <p:pic>
        <p:nvPicPr>
          <p:cNvPr id="4" name="Picture 2" descr="The University of Cambridge primary logo, displaying the University name and coat of arms.">
            <a:extLst>
              <a:ext uri="{FF2B5EF4-FFF2-40B4-BE49-F238E27FC236}">
                <a16:creationId xmlns:a16="http://schemas.microsoft.com/office/drawing/2014/main" id="{F3FD4158-0F74-4149-D5B1-C539E55C2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0253" y="381454"/>
            <a:ext cx="2624666" cy="545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0783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E5C45-F813-48B4-D21D-92AA4F4C4D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554370-616F-5B8D-260B-3E7982C188FE}"/>
              </a:ext>
            </a:extLst>
          </p:cNvPr>
          <p:cNvSpPr>
            <a:spLocks noGrp="1"/>
          </p:cNvSpPr>
          <p:nvPr>
            <p:ph type="title"/>
          </p:nvPr>
        </p:nvSpPr>
        <p:spPr/>
        <p:txBody>
          <a:bodyPr/>
          <a:lstStyle/>
          <a:p>
            <a:r>
              <a:rPr lang="en-US" dirty="0"/>
              <a:t>Phase Space</a:t>
            </a:r>
          </a:p>
        </p:txBody>
      </p:sp>
      <p:pic>
        <p:nvPicPr>
          <p:cNvPr id="4" name="Picture 2" descr="The University of Cambridge primary logo, displaying the University name and coat of arms.">
            <a:extLst>
              <a:ext uri="{FF2B5EF4-FFF2-40B4-BE49-F238E27FC236}">
                <a16:creationId xmlns:a16="http://schemas.microsoft.com/office/drawing/2014/main" id="{236CC683-7E70-2DAA-B31E-394D3A7C5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0253" y="381454"/>
            <a:ext cx="2624666" cy="545438"/>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a:extLst>
              <a:ext uri="{FF2B5EF4-FFF2-40B4-BE49-F238E27FC236}">
                <a16:creationId xmlns:a16="http://schemas.microsoft.com/office/drawing/2014/main" id="{4D4EF7F9-E5A0-1D8A-38C3-2577CCF0ACFA}"/>
              </a:ext>
            </a:extLst>
          </p:cNvPr>
          <p:cNvPicPr>
            <a:picLocks noGrp="1" noChangeAspect="1"/>
          </p:cNvPicPr>
          <p:nvPr>
            <p:ph idx="1"/>
          </p:nvPr>
        </p:nvPicPr>
        <p:blipFill>
          <a:blip r:embed="rId4"/>
          <a:stretch>
            <a:fillRect/>
          </a:stretch>
        </p:blipFill>
        <p:spPr>
          <a:xfrm>
            <a:off x="1524000" y="1869754"/>
            <a:ext cx="9144000" cy="4114800"/>
          </a:xfrm>
          <a:prstGeom prst="rect">
            <a:avLst/>
          </a:prstGeom>
        </p:spPr>
      </p:pic>
      <p:sp>
        <p:nvSpPr>
          <p:cNvPr id="3" name="TextBox 2">
            <a:extLst>
              <a:ext uri="{FF2B5EF4-FFF2-40B4-BE49-F238E27FC236}">
                <a16:creationId xmlns:a16="http://schemas.microsoft.com/office/drawing/2014/main" id="{16993C51-91F1-6FDB-5881-91A975582265}"/>
              </a:ext>
            </a:extLst>
          </p:cNvPr>
          <p:cNvSpPr txBox="1"/>
          <p:nvPr/>
        </p:nvSpPr>
        <p:spPr>
          <a:xfrm>
            <a:off x="5469466" y="5984554"/>
            <a:ext cx="1909625" cy="369332"/>
          </a:xfrm>
          <a:prstGeom prst="rect">
            <a:avLst/>
          </a:prstGeom>
          <a:noFill/>
        </p:spPr>
        <p:txBody>
          <a:bodyPr wrap="none" rtlCol="0">
            <a:spAutoFit/>
          </a:bodyPr>
          <a:lstStyle/>
          <a:p>
            <a:r>
              <a:rPr lang="en-US" dirty="0" err="1"/>
              <a:t>V</a:t>
            </a:r>
            <a:r>
              <a:rPr lang="en-US" baseline="-25000" dirty="0" err="1"/>
              <a:t>phi</a:t>
            </a:r>
            <a:r>
              <a:rPr lang="en-US" dirty="0"/>
              <a:t> vs Metallicity</a:t>
            </a:r>
          </a:p>
        </p:txBody>
      </p:sp>
    </p:spTree>
    <p:extLst>
      <p:ext uri="{BB962C8B-B14F-4D97-AF65-F5344CB8AC3E}">
        <p14:creationId xmlns:p14="http://schemas.microsoft.com/office/powerpoint/2010/main" val="3598489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A4A51-D354-DA6E-7986-7AA1FE1774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6283CB-CBD3-5A35-B384-0DAB427BA8AC}"/>
              </a:ext>
            </a:extLst>
          </p:cNvPr>
          <p:cNvSpPr>
            <a:spLocks noGrp="1"/>
          </p:cNvSpPr>
          <p:nvPr>
            <p:ph type="title"/>
          </p:nvPr>
        </p:nvSpPr>
        <p:spPr/>
        <p:txBody>
          <a:bodyPr/>
          <a:lstStyle/>
          <a:p>
            <a:r>
              <a:rPr lang="en-US" dirty="0"/>
              <a:t>Phase Space</a:t>
            </a:r>
          </a:p>
        </p:txBody>
      </p:sp>
      <p:pic>
        <p:nvPicPr>
          <p:cNvPr id="4" name="Picture 2" descr="The University of Cambridge primary logo, displaying the University name and coat of arms.">
            <a:extLst>
              <a:ext uri="{FF2B5EF4-FFF2-40B4-BE49-F238E27FC236}">
                <a16:creationId xmlns:a16="http://schemas.microsoft.com/office/drawing/2014/main" id="{F22E82C2-2BE9-B04D-8F09-2C6C89DC8C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0253" y="381454"/>
            <a:ext cx="2624666" cy="545438"/>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7">
            <a:extLst>
              <a:ext uri="{FF2B5EF4-FFF2-40B4-BE49-F238E27FC236}">
                <a16:creationId xmlns:a16="http://schemas.microsoft.com/office/drawing/2014/main" id="{346E6C7B-584E-FE4F-6820-51BDF3031BCD}"/>
              </a:ext>
            </a:extLst>
          </p:cNvPr>
          <p:cNvPicPr>
            <a:picLocks noGrp="1" noChangeAspect="1"/>
          </p:cNvPicPr>
          <p:nvPr>
            <p:ph idx="1"/>
          </p:nvPr>
        </p:nvPicPr>
        <p:blipFill>
          <a:blip r:embed="rId4"/>
          <a:stretch>
            <a:fillRect/>
          </a:stretch>
        </p:blipFill>
        <p:spPr>
          <a:xfrm>
            <a:off x="364289" y="1347297"/>
            <a:ext cx="8575964" cy="5145578"/>
          </a:xfrm>
        </p:spPr>
      </p:pic>
      <p:pic>
        <p:nvPicPr>
          <p:cNvPr id="10" name="Picture 9">
            <a:extLst>
              <a:ext uri="{FF2B5EF4-FFF2-40B4-BE49-F238E27FC236}">
                <a16:creationId xmlns:a16="http://schemas.microsoft.com/office/drawing/2014/main" id="{5610F3E0-0E16-5338-E8B3-0D5F6CA650FC}"/>
              </a:ext>
            </a:extLst>
          </p:cNvPr>
          <p:cNvPicPr>
            <a:picLocks noChangeAspect="1"/>
          </p:cNvPicPr>
          <p:nvPr/>
        </p:nvPicPr>
        <p:blipFill>
          <a:blip r:embed="rId5"/>
          <a:stretch>
            <a:fillRect/>
          </a:stretch>
        </p:blipFill>
        <p:spPr>
          <a:xfrm>
            <a:off x="8940253" y="2243686"/>
            <a:ext cx="3048000" cy="3352800"/>
          </a:xfrm>
          <a:prstGeom prst="rect">
            <a:avLst/>
          </a:prstGeom>
        </p:spPr>
      </p:pic>
    </p:spTree>
    <p:extLst>
      <p:ext uri="{BB962C8B-B14F-4D97-AF65-F5344CB8AC3E}">
        <p14:creationId xmlns:p14="http://schemas.microsoft.com/office/powerpoint/2010/main" val="3055189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49DEE-C003-C902-B02A-B9DE25ACEE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92C8AC-2C7C-BC63-6BAB-53E09311A92A}"/>
              </a:ext>
            </a:extLst>
          </p:cNvPr>
          <p:cNvSpPr>
            <a:spLocks noGrp="1"/>
          </p:cNvSpPr>
          <p:nvPr>
            <p:ph type="title"/>
          </p:nvPr>
        </p:nvSpPr>
        <p:spPr>
          <a:xfrm>
            <a:off x="838200" y="365125"/>
            <a:ext cx="8291945" cy="1325563"/>
          </a:xfrm>
        </p:spPr>
        <p:txBody>
          <a:bodyPr/>
          <a:lstStyle/>
          <a:p>
            <a:r>
              <a:rPr lang="en-US" dirty="0"/>
              <a:t>Algorithm – Extreme Deconvolution Gaussian Mixture Model</a:t>
            </a:r>
          </a:p>
        </p:txBody>
      </p:sp>
      <p:sp>
        <p:nvSpPr>
          <p:cNvPr id="3" name="Content Placeholder 2">
            <a:extLst>
              <a:ext uri="{FF2B5EF4-FFF2-40B4-BE49-F238E27FC236}">
                <a16:creationId xmlns:a16="http://schemas.microsoft.com/office/drawing/2014/main" id="{3CDCCF08-E93B-6CA1-76D3-A1312D437B9A}"/>
              </a:ext>
            </a:extLst>
          </p:cNvPr>
          <p:cNvSpPr>
            <a:spLocks noGrp="1"/>
          </p:cNvSpPr>
          <p:nvPr>
            <p:ph idx="1"/>
          </p:nvPr>
        </p:nvSpPr>
        <p:spPr/>
        <p:txBody>
          <a:bodyPr>
            <a:normAutofit/>
          </a:bodyPr>
          <a:lstStyle/>
          <a:p>
            <a:r>
              <a:rPr lang="en-US" dirty="0"/>
              <a:t>Gaussian Mixture Model (GMM)</a:t>
            </a:r>
          </a:p>
          <a:p>
            <a:pPr lvl="1"/>
            <a:r>
              <a:rPr lang="en-US" dirty="0"/>
              <a:t>Assumes that each observed data point is generated from a latent variable indicating membership in one of the Gaussian components.</a:t>
            </a:r>
          </a:p>
          <a:p>
            <a:pPr lvl="1"/>
            <a:r>
              <a:rPr lang="en-US" dirty="0"/>
              <a:t>In our case each star has a fractional likelihood of belonging to each component.</a:t>
            </a:r>
          </a:p>
          <a:p>
            <a:pPr lvl="1"/>
            <a:r>
              <a:rPr lang="en-US" dirty="0"/>
              <a:t>Expectation Maximization – initialized and update to maximize likelihood</a:t>
            </a:r>
          </a:p>
          <a:p>
            <a:r>
              <a:rPr lang="en-US" dirty="0"/>
              <a:t>Extreme Deconvolution</a:t>
            </a:r>
          </a:p>
          <a:p>
            <a:pPr lvl="1"/>
            <a:r>
              <a:rPr lang="en-US" dirty="0"/>
              <a:t>At each iteration trial Gaussian is convolved with the star-specific 3×3 velocity-error matrix.</a:t>
            </a:r>
          </a:p>
          <a:p>
            <a:pPr lvl="1"/>
            <a:r>
              <a:rPr lang="en-US" dirty="0"/>
              <a:t>This accounts for measurement uncertainties and preventing them from creating or erasing kinematic structure.</a:t>
            </a:r>
          </a:p>
          <a:p>
            <a:pPr lvl="1"/>
            <a:endParaRPr lang="en-US" dirty="0"/>
          </a:p>
          <a:p>
            <a:pPr lvl="1"/>
            <a:endParaRPr lang="en-US" dirty="0"/>
          </a:p>
        </p:txBody>
      </p:sp>
      <p:pic>
        <p:nvPicPr>
          <p:cNvPr id="4" name="Picture 2" descr="The University of Cambridge primary logo, displaying the University name and coat of arms.">
            <a:extLst>
              <a:ext uri="{FF2B5EF4-FFF2-40B4-BE49-F238E27FC236}">
                <a16:creationId xmlns:a16="http://schemas.microsoft.com/office/drawing/2014/main" id="{C8009AE0-2BEE-BFF4-201D-AB192FDB7F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0253" y="365125"/>
            <a:ext cx="2624666" cy="545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6542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31072-B203-A504-A6E4-4C2FF51E70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16EDB2-D94D-5C5E-0914-F94B492D5824}"/>
              </a:ext>
            </a:extLst>
          </p:cNvPr>
          <p:cNvSpPr>
            <a:spLocks noGrp="1"/>
          </p:cNvSpPr>
          <p:nvPr>
            <p:ph type="title"/>
          </p:nvPr>
        </p:nvSpPr>
        <p:spPr/>
        <p:txBody>
          <a:bodyPr/>
          <a:lstStyle/>
          <a:p>
            <a:r>
              <a:rPr lang="en-US" dirty="0"/>
              <a:t>BIC score for number of components</a:t>
            </a:r>
          </a:p>
        </p:txBody>
      </p:sp>
      <p:sp>
        <p:nvSpPr>
          <p:cNvPr id="3" name="Content Placeholder 2">
            <a:extLst>
              <a:ext uri="{FF2B5EF4-FFF2-40B4-BE49-F238E27FC236}">
                <a16:creationId xmlns:a16="http://schemas.microsoft.com/office/drawing/2014/main" id="{193FF956-84E9-723B-9CC7-6F96F384AF7C}"/>
              </a:ext>
            </a:extLst>
          </p:cNvPr>
          <p:cNvSpPr>
            <a:spLocks noGrp="1"/>
          </p:cNvSpPr>
          <p:nvPr>
            <p:ph idx="1"/>
          </p:nvPr>
        </p:nvSpPr>
        <p:spPr>
          <a:xfrm>
            <a:off x="838200" y="1476192"/>
            <a:ext cx="10515600" cy="2228958"/>
          </a:xfrm>
        </p:spPr>
        <p:txBody>
          <a:bodyPr>
            <a:normAutofit fontScale="92500" lnSpcReduction="20000"/>
          </a:bodyPr>
          <a:lstStyle/>
          <a:p>
            <a:r>
              <a:rPr lang="en-US" dirty="0"/>
              <a:t>Problem with Gaussian Mixture Models is deciding how many gaussians to fit</a:t>
            </a:r>
          </a:p>
          <a:p>
            <a:pPr lvl="1"/>
            <a:r>
              <a:rPr lang="en-US" dirty="0"/>
              <a:t>Too few would blur distinct populations together and mask a genuine disc.</a:t>
            </a:r>
          </a:p>
          <a:p>
            <a:pPr lvl="1"/>
            <a:r>
              <a:rPr lang="en-US" dirty="0"/>
              <a:t>Too many would yield an </a:t>
            </a:r>
            <a:r>
              <a:rPr lang="en-US" dirty="0" err="1"/>
              <a:t>astrophysically</a:t>
            </a:r>
            <a:r>
              <a:rPr lang="en-US" dirty="0"/>
              <a:t> meaningless result due to overfitting</a:t>
            </a:r>
          </a:p>
          <a:p>
            <a:r>
              <a:rPr lang="en-US" dirty="0"/>
              <a:t>We calculate the Bayesian information Criteria to deal with this issue</a:t>
            </a:r>
          </a:p>
          <a:p>
            <a:pPr lvl="1"/>
            <a:r>
              <a:rPr lang="en-US" dirty="0"/>
              <a:t>Penalizes model complexity such that extra components without a significant gain in likelihood</a:t>
            </a:r>
          </a:p>
        </p:txBody>
      </p:sp>
      <p:pic>
        <p:nvPicPr>
          <p:cNvPr id="4" name="Picture 2" descr="The University of Cambridge primary logo, displaying the University name and coat of arms.">
            <a:extLst>
              <a:ext uri="{FF2B5EF4-FFF2-40B4-BE49-F238E27FC236}">
                <a16:creationId xmlns:a16="http://schemas.microsoft.com/office/drawing/2014/main" id="{FB3C233B-7F54-39A8-3070-9AFDFC73E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0253" y="365125"/>
            <a:ext cx="2624666" cy="5454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DFBAD75-5E35-4A51-E80F-67EE183AA289}"/>
              </a:ext>
            </a:extLst>
          </p:cNvPr>
          <p:cNvPicPr>
            <a:picLocks noChangeAspect="1"/>
          </p:cNvPicPr>
          <p:nvPr/>
        </p:nvPicPr>
        <p:blipFill>
          <a:blip r:embed="rId4"/>
          <a:stretch>
            <a:fillRect/>
          </a:stretch>
        </p:blipFill>
        <p:spPr>
          <a:xfrm>
            <a:off x="3267292" y="3992811"/>
            <a:ext cx="2083387" cy="2500064"/>
          </a:xfrm>
          <a:prstGeom prst="rect">
            <a:avLst/>
          </a:prstGeom>
        </p:spPr>
      </p:pic>
      <p:pic>
        <p:nvPicPr>
          <p:cNvPr id="8" name="Picture 7">
            <a:extLst>
              <a:ext uri="{FF2B5EF4-FFF2-40B4-BE49-F238E27FC236}">
                <a16:creationId xmlns:a16="http://schemas.microsoft.com/office/drawing/2014/main" id="{CD7E0108-705E-FD53-B8FD-10994A31D696}"/>
              </a:ext>
            </a:extLst>
          </p:cNvPr>
          <p:cNvPicPr>
            <a:picLocks noChangeAspect="1"/>
          </p:cNvPicPr>
          <p:nvPr/>
        </p:nvPicPr>
        <p:blipFill>
          <a:blip r:embed="rId5"/>
          <a:stretch>
            <a:fillRect/>
          </a:stretch>
        </p:blipFill>
        <p:spPr>
          <a:xfrm>
            <a:off x="8882743" y="3992811"/>
            <a:ext cx="2083387" cy="2500064"/>
          </a:xfrm>
          <a:prstGeom prst="rect">
            <a:avLst/>
          </a:prstGeom>
        </p:spPr>
      </p:pic>
      <p:pic>
        <p:nvPicPr>
          <p:cNvPr id="10" name="Picture 9">
            <a:extLst>
              <a:ext uri="{FF2B5EF4-FFF2-40B4-BE49-F238E27FC236}">
                <a16:creationId xmlns:a16="http://schemas.microsoft.com/office/drawing/2014/main" id="{A089B056-2E73-8A15-43AD-A27B06ED5BA8}"/>
              </a:ext>
            </a:extLst>
          </p:cNvPr>
          <p:cNvPicPr>
            <a:picLocks noChangeAspect="1"/>
          </p:cNvPicPr>
          <p:nvPr/>
        </p:nvPicPr>
        <p:blipFill>
          <a:blip r:embed="rId6"/>
          <a:stretch>
            <a:fillRect/>
          </a:stretch>
        </p:blipFill>
        <p:spPr>
          <a:xfrm>
            <a:off x="6096000" y="3942964"/>
            <a:ext cx="2083387" cy="2500064"/>
          </a:xfrm>
          <a:prstGeom prst="rect">
            <a:avLst/>
          </a:prstGeom>
        </p:spPr>
      </p:pic>
      <p:pic>
        <p:nvPicPr>
          <p:cNvPr id="12" name="Picture 11">
            <a:extLst>
              <a:ext uri="{FF2B5EF4-FFF2-40B4-BE49-F238E27FC236}">
                <a16:creationId xmlns:a16="http://schemas.microsoft.com/office/drawing/2014/main" id="{B0584B13-AD2E-1D69-F65F-8BED291A0DAE}"/>
              </a:ext>
            </a:extLst>
          </p:cNvPr>
          <p:cNvPicPr>
            <a:picLocks noChangeAspect="1"/>
          </p:cNvPicPr>
          <p:nvPr/>
        </p:nvPicPr>
        <p:blipFill>
          <a:blip r:embed="rId7"/>
          <a:stretch>
            <a:fillRect/>
          </a:stretch>
        </p:blipFill>
        <p:spPr>
          <a:xfrm>
            <a:off x="838200" y="3992811"/>
            <a:ext cx="2083387" cy="2500064"/>
          </a:xfrm>
          <a:prstGeom prst="rect">
            <a:avLst/>
          </a:prstGeom>
        </p:spPr>
      </p:pic>
    </p:spTree>
    <p:extLst>
      <p:ext uri="{BB962C8B-B14F-4D97-AF65-F5344CB8AC3E}">
        <p14:creationId xmlns:p14="http://schemas.microsoft.com/office/powerpoint/2010/main" val="2546381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2FF84-21F0-3783-D473-C85ABC5A85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C3CC3D-7255-1729-5C49-8D9A74AA2E57}"/>
              </a:ext>
            </a:extLst>
          </p:cNvPr>
          <p:cNvSpPr>
            <a:spLocks noGrp="1"/>
          </p:cNvSpPr>
          <p:nvPr>
            <p:ph type="title"/>
          </p:nvPr>
        </p:nvSpPr>
        <p:spPr/>
        <p:txBody>
          <a:bodyPr/>
          <a:lstStyle/>
          <a:p>
            <a:r>
              <a:rPr lang="en-US" dirty="0"/>
              <a:t>2D GMM fit results</a:t>
            </a:r>
          </a:p>
        </p:txBody>
      </p:sp>
      <p:pic>
        <p:nvPicPr>
          <p:cNvPr id="6" name="Content Placeholder 5">
            <a:extLst>
              <a:ext uri="{FF2B5EF4-FFF2-40B4-BE49-F238E27FC236}">
                <a16:creationId xmlns:a16="http://schemas.microsoft.com/office/drawing/2014/main" id="{E4308EA8-B324-42B5-C1E2-8E91485954B7}"/>
              </a:ext>
            </a:extLst>
          </p:cNvPr>
          <p:cNvPicPr>
            <a:picLocks noGrp="1" noChangeAspect="1"/>
          </p:cNvPicPr>
          <p:nvPr>
            <p:ph idx="1"/>
          </p:nvPr>
        </p:nvPicPr>
        <p:blipFill>
          <a:blip r:embed="rId3"/>
          <a:stretch>
            <a:fillRect/>
          </a:stretch>
        </p:blipFill>
        <p:spPr>
          <a:xfrm>
            <a:off x="2989867" y="1757026"/>
            <a:ext cx="2927718" cy="4352016"/>
          </a:xfrm>
        </p:spPr>
      </p:pic>
      <p:pic>
        <p:nvPicPr>
          <p:cNvPr id="4" name="Picture 2" descr="The University of Cambridge primary logo, displaying the University name and coat of arms.">
            <a:extLst>
              <a:ext uri="{FF2B5EF4-FFF2-40B4-BE49-F238E27FC236}">
                <a16:creationId xmlns:a16="http://schemas.microsoft.com/office/drawing/2014/main" id="{4C60EDC3-66D3-FD4A-F641-5AEE33B945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0253" y="365125"/>
            <a:ext cx="2624666" cy="5454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CB29DBD-FAEB-4665-18A9-CDE8B458581F}"/>
              </a:ext>
            </a:extLst>
          </p:cNvPr>
          <p:cNvPicPr>
            <a:picLocks noChangeAspect="1"/>
          </p:cNvPicPr>
          <p:nvPr/>
        </p:nvPicPr>
        <p:blipFill>
          <a:blip r:embed="rId5"/>
          <a:stretch>
            <a:fillRect/>
          </a:stretch>
        </p:blipFill>
        <p:spPr>
          <a:xfrm>
            <a:off x="5962922" y="1757027"/>
            <a:ext cx="2927719" cy="4352015"/>
          </a:xfrm>
          <a:prstGeom prst="rect">
            <a:avLst/>
          </a:prstGeom>
        </p:spPr>
      </p:pic>
      <p:pic>
        <p:nvPicPr>
          <p:cNvPr id="10" name="Picture 9">
            <a:extLst>
              <a:ext uri="{FF2B5EF4-FFF2-40B4-BE49-F238E27FC236}">
                <a16:creationId xmlns:a16="http://schemas.microsoft.com/office/drawing/2014/main" id="{BA62B06C-1C74-95DD-B32A-C409FD469C97}"/>
              </a:ext>
            </a:extLst>
          </p:cNvPr>
          <p:cNvPicPr>
            <a:picLocks noChangeAspect="1"/>
          </p:cNvPicPr>
          <p:nvPr/>
        </p:nvPicPr>
        <p:blipFill>
          <a:blip r:embed="rId6"/>
          <a:stretch>
            <a:fillRect/>
          </a:stretch>
        </p:blipFill>
        <p:spPr>
          <a:xfrm>
            <a:off x="8788726" y="1757027"/>
            <a:ext cx="2927719" cy="4352015"/>
          </a:xfrm>
          <a:prstGeom prst="rect">
            <a:avLst/>
          </a:prstGeom>
        </p:spPr>
      </p:pic>
      <p:pic>
        <p:nvPicPr>
          <p:cNvPr id="12" name="Picture 11">
            <a:extLst>
              <a:ext uri="{FF2B5EF4-FFF2-40B4-BE49-F238E27FC236}">
                <a16:creationId xmlns:a16="http://schemas.microsoft.com/office/drawing/2014/main" id="{EE0049F1-FF42-26AA-3D13-A16B2D2E635F}"/>
              </a:ext>
            </a:extLst>
          </p:cNvPr>
          <p:cNvPicPr>
            <a:picLocks noChangeAspect="1"/>
          </p:cNvPicPr>
          <p:nvPr/>
        </p:nvPicPr>
        <p:blipFill>
          <a:blip r:embed="rId7"/>
          <a:stretch>
            <a:fillRect/>
          </a:stretch>
        </p:blipFill>
        <p:spPr>
          <a:xfrm>
            <a:off x="82136" y="1757029"/>
            <a:ext cx="2927719" cy="4352015"/>
          </a:xfrm>
          <a:prstGeom prst="rect">
            <a:avLst/>
          </a:prstGeom>
        </p:spPr>
      </p:pic>
      <p:sp>
        <p:nvSpPr>
          <p:cNvPr id="13" name="TextBox 12">
            <a:extLst>
              <a:ext uri="{FF2B5EF4-FFF2-40B4-BE49-F238E27FC236}">
                <a16:creationId xmlns:a16="http://schemas.microsoft.com/office/drawing/2014/main" id="{93F0373C-D937-6BDA-AC83-206B4CA82F16}"/>
              </a:ext>
            </a:extLst>
          </p:cNvPr>
          <p:cNvSpPr txBox="1"/>
          <p:nvPr/>
        </p:nvSpPr>
        <p:spPr>
          <a:xfrm>
            <a:off x="1545995" y="6048512"/>
            <a:ext cx="540232" cy="369332"/>
          </a:xfrm>
          <a:prstGeom prst="rect">
            <a:avLst/>
          </a:prstGeom>
          <a:noFill/>
        </p:spPr>
        <p:txBody>
          <a:bodyPr wrap="square" rtlCol="0">
            <a:spAutoFit/>
          </a:bodyPr>
          <a:lstStyle/>
          <a:p>
            <a:r>
              <a:rPr lang="en-US" dirty="0">
                <a:hlinkClick r:id="rId8"/>
              </a:rPr>
              <a:t>link</a:t>
            </a:r>
            <a:endParaRPr lang="en-US" dirty="0"/>
          </a:p>
        </p:txBody>
      </p:sp>
      <p:sp>
        <p:nvSpPr>
          <p:cNvPr id="14" name="TextBox 13">
            <a:extLst>
              <a:ext uri="{FF2B5EF4-FFF2-40B4-BE49-F238E27FC236}">
                <a16:creationId xmlns:a16="http://schemas.microsoft.com/office/drawing/2014/main" id="{5E76AACE-A84E-538C-5753-557F6EFA8498}"/>
              </a:ext>
            </a:extLst>
          </p:cNvPr>
          <p:cNvSpPr txBox="1"/>
          <p:nvPr/>
        </p:nvSpPr>
        <p:spPr>
          <a:xfrm>
            <a:off x="4374704" y="6048512"/>
            <a:ext cx="537327" cy="369332"/>
          </a:xfrm>
          <a:prstGeom prst="rect">
            <a:avLst/>
          </a:prstGeom>
          <a:noFill/>
        </p:spPr>
        <p:txBody>
          <a:bodyPr wrap="none" rtlCol="0">
            <a:spAutoFit/>
          </a:bodyPr>
          <a:lstStyle/>
          <a:p>
            <a:r>
              <a:rPr lang="en-US" dirty="0">
                <a:hlinkClick r:id="rId9"/>
              </a:rPr>
              <a:t>link</a:t>
            </a:r>
            <a:endParaRPr lang="en-US" dirty="0"/>
          </a:p>
        </p:txBody>
      </p:sp>
      <p:sp>
        <p:nvSpPr>
          <p:cNvPr id="15" name="TextBox 14">
            <a:extLst>
              <a:ext uri="{FF2B5EF4-FFF2-40B4-BE49-F238E27FC236}">
                <a16:creationId xmlns:a16="http://schemas.microsoft.com/office/drawing/2014/main" id="{6FC53F66-BDAB-CEBE-4795-96D0A1A7C7CD}"/>
              </a:ext>
            </a:extLst>
          </p:cNvPr>
          <p:cNvSpPr txBox="1"/>
          <p:nvPr/>
        </p:nvSpPr>
        <p:spPr>
          <a:xfrm>
            <a:off x="7426781" y="6048512"/>
            <a:ext cx="537327" cy="369332"/>
          </a:xfrm>
          <a:prstGeom prst="rect">
            <a:avLst/>
          </a:prstGeom>
          <a:noFill/>
        </p:spPr>
        <p:txBody>
          <a:bodyPr wrap="none" rtlCol="0">
            <a:spAutoFit/>
          </a:bodyPr>
          <a:lstStyle/>
          <a:p>
            <a:r>
              <a:rPr lang="en-US" dirty="0">
                <a:hlinkClick r:id="rId10"/>
              </a:rPr>
              <a:t>link</a:t>
            </a:r>
            <a:endParaRPr lang="en-US" dirty="0"/>
          </a:p>
        </p:txBody>
      </p:sp>
      <p:sp>
        <p:nvSpPr>
          <p:cNvPr id="16" name="TextBox 15">
            <a:extLst>
              <a:ext uri="{FF2B5EF4-FFF2-40B4-BE49-F238E27FC236}">
                <a16:creationId xmlns:a16="http://schemas.microsoft.com/office/drawing/2014/main" id="{33606EE5-1BC2-5744-4141-16C06EBC744C}"/>
              </a:ext>
            </a:extLst>
          </p:cNvPr>
          <p:cNvSpPr txBox="1"/>
          <p:nvPr/>
        </p:nvSpPr>
        <p:spPr>
          <a:xfrm>
            <a:off x="10252585" y="6048512"/>
            <a:ext cx="537327" cy="369332"/>
          </a:xfrm>
          <a:prstGeom prst="rect">
            <a:avLst/>
          </a:prstGeom>
          <a:noFill/>
        </p:spPr>
        <p:txBody>
          <a:bodyPr wrap="none" rtlCol="0">
            <a:spAutoFit/>
          </a:bodyPr>
          <a:lstStyle/>
          <a:p>
            <a:r>
              <a:rPr lang="en-US" dirty="0">
                <a:hlinkClick r:id="rId11"/>
              </a:rPr>
              <a:t>link</a:t>
            </a:r>
            <a:endParaRPr lang="en-US" dirty="0"/>
          </a:p>
        </p:txBody>
      </p:sp>
    </p:spTree>
    <p:extLst>
      <p:ext uri="{BB962C8B-B14F-4D97-AF65-F5344CB8AC3E}">
        <p14:creationId xmlns:p14="http://schemas.microsoft.com/office/powerpoint/2010/main" val="204991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456625-1A47-6E73-916D-0E2FD2DFEC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E9DADD-7ABF-AC52-5548-D3287F272276}"/>
              </a:ext>
            </a:extLst>
          </p:cNvPr>
          <p:cNvSpPr>
            <a:spLocks noGrp="1"/>
          </p:cNvSpPr>
          <p:nvPr>
            <p:ph type="title"/>
          </p:nvPr>
        </p:nvSpPr>
        <p:spPr/>
        <p:txBody>
          <a:bodyPr/>
          <a:lstStyle/>
          <a:p>
            <a:r>
              <a:rPr lang="en-US" dirty="0"/>
              <a:t>Rotational Support</a:t>
            </a:r>
          </a:p>
        </p:txBody>
      </p:sp>
      <p:pic>
        <p:nvPicPr>
          <p:cNvPr id="6" name="Content Placeholder 5">
            <a:extLst>
              <a:ext uri="{FF2B5EF4-FFF2-40B4-BE49-F238E27FC236}">
                <a16:creationId xmlns:a16="http://schemas.microsoft.com/office/drawing/2014/main" id="{ACBE2C8E-96E8-BF87-589A-CAE3CFFCCE06}"/>
              </a:ext>
            </a:extLst>
          </p:cNvPr>
          <p:cNvPicPr>
            <a:picLocks noGrp="1" noChangeAspect="1"/>
          </p:cNvPicPr>
          <p:nvPr>
            <p:ph idx="1"/>
          </p:nvPr>
        </p:nvPicPr>
        <p:blipFill>
          <a:blip r:embed="rId3"/>
          <a:stretch>
            <a:fillRect/>
          </a:stretch>
        </p:blipFill>
        <p:spPr>
          <a:xfrm>
            <a:off x="5763135" y="1882775"/>
            <a:ext cx="5801784" cy="4351338"/>
          </a:xfrm>
        </p:spPr>
      </p:pic>
      <p:pic>
        <p:nvPicPr>
          <p:cNvPr id="4" name="Picture 2" descr="The University of Cambridge primary logo, displaying the University name and coat of arms.">
            <a:extLst>
              <a:ext uri="{FF2B5EF4-FFF2-40B4-BE49-F238E27FC236}">
                <a16:creationId xmlns:a16="http://schemas.microsoft.com/office/drawing/2014/main" id="{8745D7FF-9576-D9BF-80FE-4EECFAB86A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0253" y="365125"/>
            <a:ext cx="2624666" cy="5454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6B636D9-7ED0-1D5F-F3F2-8B4A9614FEDD}"/>
              </a:ext>
            </a:extLst>
          </p:cNvPr>
          <p:cNvSpPr txBox="1"/>
          <p:nvPr/>
        </p:nvSpPr>
        <p:spPr>
          <a:xfrm>
            <a:off x="729049" y="2125362"/>
            <a:ext cx="5276335" cy="3046988"/>
          </a:xfrm>
          <a:prstGeom prst="rect">
            <a:avLst/>
          </a:prstGeom>
          <a:noFill/>
        </p:spPr>
        <p:txBody>
          <a:bodyPr wrap="square" rtlCol="0">
            <a:spAutoFit/>
          </a:bodyPr>
          <a:lstStyle/>
          <a:p>
            <a:pPr marL="285750" indent="-285750">
              <a:buFont typeface="Arial" panose="020B0604020202020204" pitchFamily="34" charset="0"/>
              <a:buChar char="•"/>
            </a:pPr>
            <a:r>
              <a:rPr lang="en-GB" dirty="0"/>
              <a:t>Rotational support can be assessed by computing </a:t>
            </a:r>
            <a:r>
              <a:rPr lang="en-GB" dirty="0" err="1"/>
              <a:t>V</a:t>
            </a:r>
            <a:r>
              <a:rPr lang="en-GB" baseline="-25000" dirty="0" err="1"/>
              <a:t>phi</a:t>
            </a:r>
            <a:r>
              <a:rPr lang="en-GB" dirty="0"/>
              <a:t>/</a:t>
            </a:r>
            <a:r>
              <a:rPr lang="el-GR" dirty="0"/>
              <a:t>σ</a:t>
            </a:r>
            <a:r>
              <a:rPr lang="en-GB" baseline="-25000" dirty="0" err="1"/>
              <a:t>Vphi</a:t>
            </a:r>
            <a:endParaRPr lang="en-GB" baseline="-25000" dirty="0"/>
          </a:p>
          <a:p>
            <a:pPr marL="285750" indent="-285750">
              <a:buFont typeface="Arial" panose="020B0604020202020204" pitchFamily="34" charset="0"/>
              <a:buChar char="•"/>
            </a:pPr>
            <a:endParaRPr lang="en-GB" baseline="-25000" dirty="0"/>
          </a:p>
          <a:p>
            <a:pPr marL="285750" indent="-285750">
              <a:buFont typeface="Arial" panose="020B0604020202020204" pitchFamily="34" charset="0"/>
              <a:buChar char="•"/>
            </a:pPr>
            <a:r>
              <a:rPr lang="en-GB" dirty="0"/>
              <a:t>This is used as a diagnostic for disk-like kinematics</a:t>
            </a:r>
          </a:p>
          <a:p>
            <a:pPr marL="742950" lvl="1" indent="-285750">
              <a:buFont typeface="Arial" panose="020B0604020202020204" pitchFamily="34" charset="0"/>
              <a:buChar char="•"/>
            </a:pPr>
            <a:r>
              <a:rPr lang="en-GB" dirty="0"/>
              <a:t>Values approximately greater than 3 indicate rotation-supported populations.</a:t>
            </a:r>
          </a:p>
          <a:p>
            <a:pPr marL="742950" lvl="1"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We first observe disk-like kinematics in the MP1 consistent with the thick disk.</a:t>
            </a:r>
            <a:endParaRPr lang="el-GR" dirty="0"/>
          </a:p>
          <a:p>
            <a:pPr marL="285750" indent="-28575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815343EA-34F4-9428-76C9-1C031B78F2B1}"/>
              </a:ext>
            </a:extLst>
          </p:cNvPr>
          <p:cNvSpPr txBox="1"/>
          <p:nvPr/>
        </p:nvSpPr>
        <p:spPr>
          <a:xfrm>
            <a:off x="6005384" y="6153534"/>
            <a:ext cx="5704254" cy="646331"/>
          </a:xfrm>
          <a:prstGeom prst="rect">
            <a:avLst/>
          </a:prstGeom>
          <a:noFill/>
        </p:spPr>
        <p:txBody>
          <a:bodyPr wrap="none" rtlCol="0">
            <a:spAutoFit/>
          </a:bodyPr>
          <a:lstStyle/>
          <a:p>
            <a:pPr algn="ctr"/>
            <a:r>
              <a:rPr lang="en-GB" dirty="0" err="1"/>
              <a:t>V</a:t>
            </a:r>
            <a:r>
              <a:rPr lang="en-GB" baseline="-25000" dirty="0" err="1"/>
              <a:t>phi</a:t>
            </a:r>
            <a:r>
              <a:rPr lang="en-GB" dirty="0"/>
              <a:t>/</a:t>
            </a:r>
            <a:r>
              <a:rPr lang="el-GR" dirty="0"/>
              <a:t>σ</a:t>
            </a:r>
            <a:r>
              <a:rPr lang="en-GB" baseline="-25000" dirty="0" err="1"/>
              <a:t>Vphi</a:t>
            </a:r>
            <a:endParaRPr lang="en-GB" baseline="-25000" dirty="0"/>
          </a:p>
          <a:p>
            <a:pPr algn="ctr"/>
            <a:r>
              <a:rPr lang="en-US" dirty="0"/>
              <a:t>Size is representative of the weight of each component</a:t>
            </a:r>
          </a:p>
        </p:txBody>
      </p:sp>
    </p:spTree>
    <p:extLst>
      <p:ext uri="{BB962C8B-B14F-4D97-AF65-F5344CB8AC3E}">
        <p14:creationId xmlns:p14="http://schemas.microsoft.com/office/powerpoint/2010/main" val="3861859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22433-48B7-86AC-8816-7D31F45B10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7CD02D-C2DC-6F78-6C70-BF15F2164326}"/>
              </a:ext>
            </a:extLst>
          </p:cNvPr>
          <p:cNvSpPr>
            <a:spLocks noGrp="1"/>
          </p:cNvSpPr>
          <p:nvPr>
            <p:ph type="title"/>
          </p:nvPr>
        </p:nvSpPr>
        <p:spPr/>
        <p:txBody>
          <a:bodyPr/>
          <a:lstStyle/>
          <a:p>
            <a:r>
              <a:rPr lang="en-US" dirty="0"/>
              <a:t>Residual Analysis</a:t>
            </a:r>
          </a:p>
        </p:txBody>
      </p:sp>
      <p:sp>
        <p:nvSpPr>
          <p:cNvPr id="3" name="Content Placeholder 2">
            <a:extLst>
              <a:ext uri="{FF2B5EF4-FFF2-40B4-BE49-F238E27FC236}">
                <a16:creationId xmlns:a16="http://schemas.microsoft.com/office/drawing/2014/main" id="{EEB84956-FFC2-1A0E-5DFE-8ED725FAB091}"/>
              </a:ext>
            </a:extLst>
          </p:cNvPr>
          <p:cNvSpPr>
            <a:spLocks noGrp="1"/>
          </p:cNvSpPr>
          <p:nvPr>
            <p:ph idx="1"/>
          </p:nvPr>
        </p:nvSpPr>
        <p:spPr>
          <a:xfrm>
            <a:off x="405714" y="1690687"/>
            <a:ext cx="6353432" cy="4895463"/>
          </a:xfrm>
        </p:spPr>
        <p:txBody>
          <a:bodyPr>
            <a:normAutofit fontScale="85000" lnSpcReduction="20000"/>
          </a:bodyPr>
          <a:lstStyle/>
          <a:p>
            <a:r>
              <a:rPr lang="en-US" dirty="0"/>
              <a:t>Standard GMMs may miss weak substructures; test for a faint disc‐like component hidden in very-/intermediate-metal-poor.</a:t>
            </a:r>
          </a:p>
          <a:p>
            <a:r>
              <a:rPr lang="en-US" dirty="0"/>
              <a:t>Draw mock stars from the best-fit XD-GMM; assign each mock star the velocity errors of its nearest observed neighbor, then add Gaussian noise.</a:t>
            </a:r>
          </a:p>
          <a:p>
            <a:r>
              <a:rPr lang="en-US" dirty="0"/>
              <a:t>Evaluate excess counts inside a 2 </a:t>
            </a:r>
            <a:r>
              <a:rPr lang="el-GR" dirty="0"/>
              <a:t>σ </a:t>
            </a:r>
            <a:r>
              <a:rPr lang="en-US" dirty="0"/>
              <a:t>ellipse </a:t>
            </a:r>
            <a:r>
              <a:rPr lang="en-US" dirty="0" err="1"/>
              <a:t>centerd</a:t>
            </a:r>
            <a:r>
              <a:rPr lang="en-US" dirty="0"/>
              <a:t> around thick disk</a:t>
            </a:r>
          </a:p>
          <a:p>
            <a:r>
              <a:rPr lang="en-US" dirty="0"/>
              <a:t>Inject mock discs (0–5 %) into the model; intersection with observed residuals suggests approx. 1 % hidden thick-disc contribution in both VMP &amp; IMP bins.</a:t>
            </a:r>
          </a:p>
          <a:p>
            <a:r>
              <a:rPr lang="en-US" dirty="0"/>
              <a:t>Any undetected disc component is minimal</a:t>
            </a:r>
          </a:p>
        </p:txBody>
      </p:sp>
      <p:pic>
        <p:nvPicPr>
          <p:cNvPr id="4" name="Picture 2" descr="The University of Cambridge primary logo, displaying the University name and coat of arms.">
            <a:extLst>
              <a:ext uri="{FF2B5EF4-FFF2-40B4-BE49-F238E27FC236}">
                <a16:creationId xmlns:a16="http://schemas.microsoft.com/office/drawing/2014/main" id="{369579C6-2B07-700D-05A2-E5B91363BF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0253" y="365125"/>
            <a:ext cx="2624666" cy="5454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9270C18-D285-B11F-DAFF-20791CF9925D}"/>
              </a:ext>
            </a:extLst>
          </p:cNvPr>
          <p:cNvPicPr>
            <a:picLocks noChangeAspect="1"/>
          </p:cNvPicPr>
          <p:nvPr/>
        </p:nvPicPr>
        <p:blipFill>
          <a:blip r:embed="rId4"/>
          <a:stretch>
            <a:fillRect/>
          </a:stretch>
        </p:blipFill>
        <p:spPr>
          <a:xfrm>
            <a:off x="9344125" y="1399401"/>
            <a:ext cx="2847875" cy="2441035"/>
          </a:xfrm>
          <a:prstGeom prst="rect">
            <a:avLst/>
          </a:prstGeom>
        </p:spPr>
      </p:pic>
      <p:pic>
        <p:nvPicPr>
          <p:cNvPr id="8" name="Picture 7">
            <a:extLst>
              <a:ext uri="{FF2B5EF4-FFF2-40B4-BE49-F238E27FC236}">
                <a16:creationId xmlns:a16="http://schemas.microsoft.com/office/drawing/2014/main" id="{7CCA90CB-22B0-9A0C-AC03-1E5331EC423A}"/>
              </a:ext>
            </a:extLst>
          </p:cNvPr>
          <p:cNvPicPr>
            <a:picLocks noChangeAspect="1"/>
          </p:cNvPicPr>
          <p:nvPr/>
        </p:nvPicPr>
        <p:blipFill>
          <a:blip r:embed="rId5"/>
          <a:stretch>
            <a:fillRect/>
          </a:stretch>
        </p:blipFill>
        <p:spPr>
          <a:xfrm>
            <a:off x="6542903" y="1399402"/>
            <a:ext cx="2847875" cy="2441035"/>
          </a:xfrm>
          <a:prstGeom prst="rect">
            <a:avLst/>
          </a:prstGeom>
        </p:spPr>
      </p:pic>
      <p:pic>
        <p:nvPicPr>
          <p:cNvPr id="10" name="Picture 9">
            <a:extLst>
              <a:ext uri="{FF2B5EF4-FFF2-40B4-BE49-F238E27FC236}">
                <a16:creationId xmlns:a16="http://schemas.microsoft.com/office/drawing/2014/main" id="{F04482E8-8175-2AE2-9671-AEF6FDFB18DC}"/>
              </a:ext>
            </a:extLst>
          </p:cNvPr>
          <p:cNvPicPr>
            <a:picLocks noChangeAspect="1"/>
          </p:cNvPicPr>
          <p:nvPr/>
        </p:nvPicPr>
        <p:blipFill>
          <a:blip r:embed="rId6"/>
          <a:stretch>
            <a:fillRect/>
          </a:stretch>
        </p:blipFill>
        <p:spPr>
          <a:xfrm>
            <a:off x="9344125" y="3992775"/>
            <a:ext cx="2847874" cy="2441035"/>
          </a:xfrm>
          <a:prstGeom prst="rect">
            <a:avLst/>
          </a:prstGeom>
        </p:spPr>
      </p:pic>
      <p:pic>
        <p:nvPicPr>
          <p:cNvPr id="12" name="Picture 11">
            <a:extLst>
              <a:ext uri="{FF2B5EF4-FFF2-40B4-BE49-F238E27FC236}">
                <a16:creationId xmlns:a16="http://schemas.microsoft.com/office/drawing/2014/main" id="{A80027D4-A233-4770-8AB8-F01AE7499D95}"/>
              </a:ext>
            </a:extLst>
          </p:cNvPr>
          <p:cNvPicPr>
            <a:picLocks noChangeAspect="1"/>
          </p:cNvPicPr>
          <p:nvPr/>
        </p:nvPicPr>
        <p:blipFill>
          <a:blip r:embed="rId7"/>
          <a:stretch>
            <a:fillRect/>
          </a:stretch>
        </p:blipFill>
        <p:spPr>
          <a:xfrm>
            <a:off x="6542903" y="3946795"/>
            <a:ext cx="2847874" cy="2441035"/>
          </a:xfrm>
          <a:prstGeom prst="rect">
            <a:avLst/>
          </a:prstGeom>
        </p:spPr>
      </p:pic>
      <p:sp>
        <p:nvSpPr>
          <p:cNvPr id="5" name="TextBox 4">
            <a:extLst>
              <a:ext uri="{FF2B5EF4-FFF2-40B4-BE49-F238E27FC236}">
                <a16:creationId xmlns:a16="http://schemas.microsoft.com/office/drawing/2014/main" id="{59F5E745-98D8-B576-FF37-77D2B3941AA9}"/>
              </a:ext>
            </a:extLst>
          </p:cNvPr>
          <p:cNvSpPr txBox="1"/>
          <p:nvPr/>
        </p:nvSpPr>
        <p:spPr>
          <a:xfrm>
            <a:off x="8940253" y="1062901"/>
            <a:ext cx="635110" cy="369332"/>
          </a:xfrm>
          <a:prstGeom prst="rect">
            <a:avLst/>
          </a:prstGeom>
          <a:noFill/>
        </p:spPr>
        <p:txBody>
          <a:bodyPr wrap="none" rtlCol="0">
            <a:spAutoFit/>
          </a:bodyPr>
          <a:lstStyle/>
          <a:p>
            <a:r>
              <a:rPr lang="en-US" dirty="0"/>
              <a:t>VMP</a:t>
            </a:r>
          </a:p>
        </p:txBody>
      </p:sp>
      <p:sp>
        <p:nvSpPr>
          <p:cNvPr id="7" name="TextBox 6">
            <a:extLst>
              <a:ext uri="{FF2B5EF4-FFF2-40B4-BE49-F238E27FC236}">
                <a16:creationId xmlns:a16="http://schemas.microsoft.com/office/drawing/2014/main" id="{D7D677BD-F3D1-38B3-D32E-E1F30D7BC429}"/>
              </a:ext>
            </a:extLst>
          </p:cNvPr>
          <p:cNvSpPr txBox="1"/>
          <p:nvPr/>
        </p:nvSpPr>
        <p:spPr>
          <a:xfrm>
            <a:off x="8977923" y="3674805"/>
            <a:ext cx="559769" cy="369332"/>
          </a:xfrm>
          <a:prstGeom prst="rect">
            <a:avLst/>
          </a:prstGeom>
          <a:noFill/>
        </p:spPr>
        <p:txBody>
          <a:bodyPr wrap="none" rtlCol="0">
            <a:spAutoFit/>
          </a:bodyPr>
          <a:lstStyle/>
          <a:p>
            <a:r>
              <a:rPr lang="en-US" dirty="0"/>
              <a:t>IMP</a:t>
            </a:r>
          </a:p>
        </p:txBody>
      </p:sp>
    </p:spTree>
    <p:extLst>
      <p:ext uri="{BB962C8B-B14F-4D97-AF65-F5344CB8AC3E}">
        <p14:creationId xmlns:p14="http://schemas.microsoft.com/office/powerpoint/2010/main" val="2827952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6BF72-F61B-2116-EA26-2346F3E577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22311C-D717-5837-6064-A59518AB947A}"/>
              </a:ext>
            </a:extLst>
          </p:cNvPr>
          <p:cNvSpPr>
            <a:spLocks noGrp="1"/>
          </p:cNvSpPr>
          <p:nvPr>
            <p:ph type="title"/>
          </p:nvPr>
        </p:nvSpPr>
        <p:spPr/>
        <p:txBody>
          <a:bodyPr/>
          <a:lstStyle/>
          <a:p>
            <a:r>
              <a:rPr lang="en-US" dirty="0"/>
              <a:t>Reproducibility of Zhang et al. 2024</a:t>
            </a:r>
          </a:p>
        </p:txBody>
      </p:sp>
      <p:sp>
        <p:nvSpPr>
          <p:cNvPr id="3" name="Content Placeholder 2">
            <a:extLst>
              <a:ext uri="{FF2B5EF4-FFF2-40B4-BE49-F238E27FC236}">
                <a16:creationId xmlns:a16="http://schemas.microsoft.com/office/drawing/2014/main" id="{494A2F45-B772-5BEC-7D45-0EC45FB0D348}"/>
              </a:ext>
            </a:extLst>
          </p:cNvPr>
          <p:cNvSpPr>
            <a:spLocks noGrp="1"/>
          </p:cNvSpPr>
          <p:nvPr>
            <p:ph idx="1"/>
          </p:nvPr>
        </p:nvSpPr>
        <p:spPr/>
        <p:txBody>
          <a:bodyPr>
            <a:normAutofit fontScale="92500" lnSpcReduction="10000"/>
          </a:bodyPr>
          <a:lstStyle/>
          <a:p>
            <a:r>
              <a:rPr lang="en-US" dirty="0"/>
              <a:t>We successfully complete the primary aim of this research project: to reproduce the analysis of Zhang et al. 2024. using the methodology outlined.</a:t>
            </a:r>
          </a:p>
          <a:p>
            <a:r>
              <a:rPr lang="en-US" dirty="0"/>
              <a:t>The only difference in methodology came when initializing the XD-GMM: the paper mentions random initializations – however, k-means initializations are required such that the algorithm does not get trapped in local minima.</a:t>
            </a:r>
          </a:p>
          <a:p>
            <a:r>
              <a:rPr lang="en-US" dirty="0"/>
              <a:t>Key Differences:</a:t>
            </a:r>
          </a:p>
          <a:p>
            <a:pPr lvl="1"/>
            <a:r>
              <a:rPr lang="en-US" dirty="0"/>
              <a:t>At the very metal-poor end, our model recovers a nearly even split between stationary and prograde halo components, in contrast to the more dominant non-rotating halo found by Zhang et al. [2024].</a:t>
            </a:r>
          </a:p>
          <a:p>
            <a:pPr lvl="2"/>
            <a:r>
              <a:rPr lang="en-US" dirty="0"/>
              <a:t>the kinematics of the prograde component in our fit are consistent with those reported for Aurora</a:t>
            </a:r>
          </a:p>
          <a:p>
            <a:pPr lvl="1"/>
            <a:endParaRPr lang="en-US" dirty="0"/>
          </a:p>
          <a:p>
            <a:pPr lvl="1"/>
            <a:endParaRPr lang="en-US" dirty="0"/>
          </a:p>
        </p:txBody>
      </p:sp>
      <p:pic>
        <p:nvPicPr>
          <p:cNvPr id="4" name="Picture 2" descr="The University of Cambridge primary logo, displaying the University name and coat of arms.">
            <a:extLst>
              <a:ext uri="{FF2B5EF4-FFF2-40B4-BE49-F238E27FC236}">
                <a16:creationId xmlns:a16="http://schemas.microsoft.com/office/drawing/2014/main" id="{9B7B41FA-A415-1352-AB21-C65A7E3AD1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0253" y="365125"/>
            <a:ext cx="2624666" cy="545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72114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CF8EC-D6BB-31E7-BA8C-11478FD580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297D06-DEB3-781F-4934-4379991BD9AB}"/>
              </a:ext>
            </a:extLst>
          </p:cNvPr>
          <p:cNvSpPr>
            <a:spLocks noGrp="1"/>
          </p:cNvSpPr>
          <p:nvPr>
            <p:ph type="title"/>
          </p:nvPr>
        </p:nvSpPr>
        <p:spPr/>
        <p:txBody>
          <a:bodyPr/>
          <a:lstStyle/>
          <a:p>
            <a:r>
              <a:rPr lang="en-US" dirty="0"/>
              <a:t>Extension analysis - Alpha</a:t>
            </a:r>
          </a:p>
        </p:txBody>
      </p:sp>
      <p:sp>
        <p:nvSpPr>
          <p:cNvPr id="3" name="Content Placeholder 2">
            <a:extLst>
              <a:ext uri="{FF2B5EF4-FFF2-40B4-BE49-F238E27FC236}">
                <a16:creationId xmlns:a16="http://schemas.microsoft.com/office/drawing/2014/main" id="{EAED5BEB-3705-AA10-83DB-A0FD1CA27063}"/>
              </a:ext>
            </a:extLst>
          </p:cNvPr>
          <p:cNvSpPr>
            <a:spLocks noGrp="1"/>
          </p:cNvSpPr>
          <p:nvPr>
            <p:ph idx="1"/>
          </p:nvPr>
        </p:nvSpPr>
        <p:spPr/>
        <p:txBody>
          <a:bodyPr>
            <a:normAutofit lnSpcReduction="10000"/>
          </a:bodyPr>
          <a:lstStyle/>
          <a:p>
            <a:r>
              <a:rPr lang="en-US" dirty="0"/>
              <a:t>Add another dimension into analysis – alpha abundance</a:t>
            </a:r>
          </a:p>
          <a:p>
            <a:r>
              <a:rPr lang="en-US" dirty="0"/>
              <a:t>By following methodology outlined by Viswanathan et al. 2024 we create a high- and low- alpha split which in theory should show different structures upon the application of the XD-GMM algorithm.</a:t>
            </a:r>
          </a:p>
          <a:p>
            <a:r>
              <a:rPr lang="en-US" dirty="0"/>
              <a:t>High alpha:</a:t>
            </a:r>
          </a:p>
          <a:p>
            <a:pPr lvl="1"/>
            <a:r>
              <a:rPr lang="en-US" dirty="0"/>
              <a:t>Rapid, intense star formation enriches the gas with </a:t>
            </a:r>
            <a:r>
              <a:rPr lang="el-GR" dirty="0"/>
              <a:t>α-</a:t>
            </a:r>
            <a:r>
              <a:rPr lang="en-US" dirty="0"/>
              <a:t>elements before Type </a:t>
            </a:r>
            <a:r>
              <a:rPr lang="en-US" dirty="0" err="1"/>
              <a:t>Ia</a:t>
            </a:r>
            <a:r>
              <a:rPr lang="en-US" dirty="0"/>
              <a:t> supernovae contribute significant iron, leading to elevated [</a:t>
            </a:r>
            <a:r>
              <a:rPr lang="el-GR" dirty="0"/>
              <a:t>α/</a:t>
            </a:r>
            <a:r>
              <a:rPr lang="en-US" dirty="0"/>
              <a:t>Fe].</a:t>
            </a:r>
          </a:p>
          <a:p>
            <a:r>
              <a:rPr lang="en-US" dirty="0"/>
              <a:t>Low alpha:</a:t>
            </a:r>
          </a:p>
          <a:p>
            <a:pPr lvl="1"/>
            <a:r>
              <a:rPr lang="en-US" dirty="0"/>
              <a:t>A more extended star-formation history allows iron from Type </a:t>
            </a:r>
            <a:r>
              <a:rPr lang="en-US" dirty="0" err="1"/>
              <a:t>Ia</a:t>
            </a:r>
            <a:r>
              <a:rPr lang="en-US" dirty="0"/>
              <a:t> supernovae to accumulate, diluting the </a:t>
            </a:r>
            <a:r>
              <a:rPr lang="el-GR" dirty="0"/>
              <a:t>α </a:t>
            </a:r>
            <a:r>
              <a:rPr lang="en-US" dirty="0"/>
              <a:t>enrichment</a:t>
            </a:r>
          </a:p>
        </p:txBody>
      </p:sp>
      <p:pic>
        <p:nvPicPr>
          <p:cNvPr id="4" name="Picture 2" descr="The University of Cambridge primary logo, displaying the University name and coat of arms.">
            <a:extLst>
              <a:ext uri="{FF2B5EF4-FFF2-40B4-BE49-F238E27FC236}">
                <a16:creationId xmlns:a16="http://schemas.microsoft.com/office/drawing/2014/main" id="{DCE2E1D7-4739-8B3C-CC67-F33176F4D8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0253" y="365125"/>
            <a:ext cx="2624666" cy="545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75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C365D-2AD5-5583-3BE3-393FFC777F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AA5D69-A9EF-821D-86EF-4FBE77122737}"/>
              </a:ext>
            </a:extLst>
          </p:cNvPr>
          <p:cNvSpPr>
            <a:spLocks noGrp="1"/>
          </p:cNvSpPr>
          <p:nvPr>
            <p:ph type="title"/>
          </p:nvPr>
        </p:nvSpPr>
        <p:spPr/>
        <p:txBody>
          <a:bodyPr/>
          <a:lstStyle/>
          <a:p>
            <a:r>
              <a:rPr lang="en-US" dirty="0"/>
              <a:t>The Milky Way</a:t>
            </a:r>
          </a:p>
        </p:txBody>
      </p:sp>
      <p:sp>
        <p:nvSpPr>
          <p:cNvPr id="3" name="Content Placeholder 2">
            <a:extLst>
              <a:ext uri="{FF2B5EF4-FFF2-40B4-BE49-F238E27FC236}">
                <a16:creationId xmlns:a16="http://schemas.microsoft.com/office/drawing/2014/main" id="{359EFCD1-1451-D6E5-9729-75BCDEC7270D}"/>
              </a:ext>
            </a:extLst>
          </p:cNvPr>
          <p:cNvSpPr>
            <a:spLocks noGrp="1"/>
          </p:cNvSpPr>
          <p:nvPr>
            <p:ph idx="1"/>
          </p:nvPr>
        </p:nvSpPr>
        <p:spPr>
          <a:xfrm>
            <a:off x="838200" y="1825625"/>
            <a:ext cx="10515600" cy="4667250"/>
          </a:xfrm>
        </p:spPr>
        <p:txBody>
          <a:bodyPr>
            <a:normAutofit fontScale="92500" lnSpcReduction="10000"/>
          </a:bodyPr>
          <a:lstStyle/>
          <a:p>
            <a:r>
              <a:rPr lang="en-US" dirty="0"/>
              <a:t>The Milky Way is our host galaxy</a:t>
            </a:r>
          </a:p>
          <a:p>
            <a:pPr lvl="1"/>
            <a:r>
              <a:rPr lang="en-US" dirty="0"/>
              <a:t>We are situated approximately </a:t>
            </a:r>
            <a:r>
              <a:rPr lang="en-GB" dirty="0"/>
              <a:t>150 000 trillion miles from its centre.</a:t>
            </a:r>
          </a:p>
          <a:p>
            <a:endParaRPr lang="en-US" dirty="0"/>
          </a:p>
          <a:p>
            <a:r>
              <a:rPr lang="en-US" dirty="0"/>
              <a:t>The Milky Way is unique</a:t>
            </a:r>
          </a:p>
          <a:p>
            <a:pPr lvl="1"/>
            <a:r>
              <a:rPr lang="en-US" dirty="0"/>
              <a:t>In the sense that we are in the position to observe its properties to high precision.</a:t>
            </a:r>
          </a:p>
          <a:p>
            <a:pPr lvl="1"/>
            <a:r>
              <a:rPr lang="en-US" dirty="0"/>
              <a:t>Observational tools:</a:t>
            </a:r>
          </a:p>
          <a:p>
            <a:pPr lvl="2"/>
            <a:r>
              <a:rPr lang="en-US" dirty="0"/>
              <a:t>Through the use of Gaia, APOGEE, Pristine…</a:t>
            </a:r>
          </a:p>
          <a:p>
            <a:pPr lvl="2"/>
            <a:endParaRPr lang="en-US" dirty="0"/>
          </a:p>
          <a:p>
            <a:r>
              <a:rPr lang="en-US" dirty="0"/>
              <a:t>The formation history of the milky way is an active area research</a:t>
            </a:r>
          </a:p>
          <a:p>
            <a:pPr lvl="1"/>
            <a:r>
              <a:rPr lang="en-US" dirty="0"/>
              <a:t>We do not fully understand the processes in which galaxies form.</a:t>
            </a:r>
          </a:p>
          <a:p>
            <a:pPr lvl="1"/>
            <a:r>
              <a:rPr lang="en-US" dirty="0"/>
              <a:t>However, we are able to test scenarios by observing the kinematics and composition of stars in our galaxy.</a:t>
            </a:r>
          </a:p>
          <a:p>
            <a:pPr lvl="2"/>
            <a:endParaRPr lang="en-US" dirty="0"/>
          </a:p>
          <a:p>
            <a:pPr lvl="2"/>
            <a:endParaRPr lang="en-US" dirty="0"/>
          </a:p>
        </p:txBody>
      </p:sp>
      <p:pic>
        <p:nvPicPr>
          <p:cNvPr id="4" name="Picture 2" descr="The University of Cambridge primary logo, displaying the University name and coat of arms.">
            <a:extLst>
              <a:ext uri="{FF2B5EF4-FFF2-40B4-BE49-F238E27FC236}">
                <a16:creationId xmlns:a16="http://schemas.microsoft.com/office/drawing/2014/main" id="{5FD0E933-31CC-F85F-A520-E61AD5F9F1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0253" y="365125"/>
            <a:ext cx="2624666" cy="545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4280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38083-351C-68C2-C65E-09219BF8CF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1BAE02-8E5E-9DC3-882D-84A66C526D3A}"/>
              </a:ext>
            </a:extLst>
          </p:cNvPr>
          <p:cNvSpPr>
            <a:spLocks noGrp="1"/>
          </p:cNvSpPr>
          <p:nvPr>
            <p:ph type="title"/>
          </p:nvPr>
        </p:nvSpPr>
        <p:spPr/>
        <p:txBody>
          <a:bodyPr/>
          <a:lstStyle/>
          <a:p>
            <a:r>
              <a:rPr lang="en-US" dirty="0"/>
              <a:t>Alpha thresholds</a:t>
            </a:r>
          </a:p>
        </p:txBody>
      </p:sp>
      <p:sp>
        <p:nvSpPr>
          <p:cNvPr id="3" name="Content Placeholder 2">
            <a:extLst>
              <a:ext uri="{FF2B5EF4-FFF2-40B4-BE49-F238E27FC236}">
                <a16:creationId xmlns:a16="http://schemas.microsoft.com/office/drawing/2014/main" id="{95261343-D6D7-B569-5D62-2F793D897F0D}"/>
              </a:ext>
            </a:extLst>
          </p:cNvPr>
          <p:cNvSpPr>
            <a:spLocks noGrp="1"/>
          </p:cNvSpPr>
          <p:nvPr>
            <p:ph idx="1"/>
          </p:nvPr>
        </p:nvSpPr>
        <p:spPr>
          <a:xfrm>
            <a:off x="388495" y="1991803"/>
            <a:ext cx="5937354" cy="4320342"/>
          </a:xfrm>
        </p:spPr>
        <p:txBody>
          <a:bodyPr/>
          <a:lstStyle/>
          <a:p>
            <a:r>
              <a:rPr lang="en-US" dirty="0"/>
              <a:t>We following boundary conditions as in Viswanathan et al. 2024.</a:t>
            </a:r>
          </a:p>
          <a:p>
            <a:r>
              <a:rPr lang="en-US" dirty="0"/>
              <a:t>This cut excludes the middle band so that we minimize the overlap between different populations.</a:t>
            </a:r>
          </a:p>
          <a:p>
            <a:r>
              <a:rPr lang="en-US" dirty="0"/>
              <a:t>We are skeptical of the population of low alpha at low metallicities</a:t>
            </a:r>
          </a:p>
          <a:p>
            <a:pPr lvl="1"/>
            <a:r>
              <a:rPr lang="en-US" dirty="0"/>
              <a:t>Alpha abundance values are not as trusted at low metallicities</a:t>
            </a:r>
          </a:p>
          <a:p>
            <a:pPr marL="0" indent="0">
              <a:buNone/>
            </a:pPr>
            <a:endParaRPr lang="en-US" dirty="0"/>
          </a:p>
        </p:txBody>
      </p:sp>
      <p:pic>
        <p:nvPicPr>
          <p:cNvPr id="4" name="Picture 2" descr="The University of Cambridge primary logo, displaying the University name and coat of arms.">
            <a:extLst>
              <a:ext uri="{FF2B5EF4-FFF2-40B4-BE49-F238E27FC236}">
                <a16:creationId xmlns:a16="http://schemas.microsoft.com/office/drawing/2014/main" id="{873453FB-695A-141C-3D79-EA43F4E8B2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0253" y="365125"/>
            <a:ext cx="2624666" cy="5454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BDDDC04-A5E4-3A70-147C-35880F43561D}"/>
              </a:ext>
            </a:extLst>
          </p:cNvPr>
          <p:cNvPicPr>
            <a:picLocks noChangeAspect="1"/>
          </p:cNvPicPr>
          <p:nvPr/>
        </p:nvPicPr>
        <p:blipFill>
          <a:blip r:embed="rId4"/>
          <a:stretch>
            <a:fillRect/>
          </a:stretch>
        </p:blipFill>
        <p:spPr>
          <a:xfrm>
            <a:off x="6325849" y="940727"/>
            <a:ext cx="5753100" cy="1765300"/>
          </a:xfrm>
          <a:prstGeom prst="rect">
            <a:avLst/>
          </a:prstGeom>
        </p:spPr>
      </p:pic>
      <p:pic>
        <p:nvPicPr>
          <p:cNvPr id="8" name="Picture 7">
            <a:extLst>
              <a:ext uri="{FF2B5EF4-FFF2-40B4-BE49-F238E27FC236}">
                <a16:creationId xmlns:a16="http://schemas.microsoft.com/office/drawing/2014/main" id="{87A6583A-F2BA-152D-225B-2F40E15DE36D}"/>
              </a:ext>
            </a:extLst>
          </p:cNvPr>
          <p:cNvPicPr>
            <a:picLocks noChangeAspect="1"/>
          </p:cNvPicPr>
          <p:nvPr/>
        </p:nvPicPr>
        <p:blipFill>
          <a:blip r:embed="rId5"/>
          <a:stretch>
            <a:fillRect/>
          </a:stretch>
        </p:blipFill>
        <p:spPr>
          <a:xfrm>
            <a:off x="8030251" y="2724711"/>
            <a:ext cx="2567795" cy="291540"/>
          </a:xfrm>
          <a:prstGeom prst="rect">
            <a:avLst/>
          </a:prstGeom>
        </p:spPr>
      </p:pic>
      <p:pic>
        <p:nvPicPr>
          <p:cNvPr id="10" name="Picture 9">
            <a:extLst>
              <a:ext uri="{FF2B5EF4-FFF2-40B4-BE49-F238E27FC236}">
                <a16:creationId xmlns:a16="http://schemas.microsoft.com/office/drawing/2014/main" id="{78DDDDC1-F36C-0DA0-4260-A41A98D39C79}"/>
              </a:ext>
            </a:extLst>
          </p:cNvPr>
          <p:cNvPicPr>
            <a:picLocks noChangeAspect="1"/>
          </p:cNvPicPr>
          <p:nvPr/>
        </p:nvPicPr>
        <p:blipFill>
          <a:blip r:embed="rId6"/>
          <a:stretch>
            <a:fillRect/>
          </a:stretch>
        </p:blipFill>
        <p:spPr>
          <a:xfrm>
            <a:off x="7080328" y="3212190"/>
            <a:ext cx="4723177" cy="3645810"/>
          </a:xfrm>
          <a:prstGeom prst="rect">
            <a:avLst/>
          </a:prstGeom>
        </p:spPr>
      </p:pic>
    </p:spTree>
    <p:extLst>
      <p:ext uri="{BB962C8B-B14F-4D97-AF65-F5344CB8AC3E}">
        <p14:creationId xmlns:p14="http://schemas.microsoft.com/office/powerpoint/2010/main" val="5701479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22168-23FF-C156-D700-6919ED908D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CAF600-73AE-C6A2-A533-5071BB9A2A8B}"/>
              </a:ext>
            </a:extLst>
          </p:cNvPr>
          <p:cNvSpPr>
            <a:spLocks noGrp="1"/>
          </p:cNvSpPr>
          <p:nvPr>
            <p:ph type="title"/>
          </p:nvPr>
        </p:nvSpPr>
        <p:spPr/>
        <p:txBody>
          <a:bodyPr/>
          <a:lstStyle/>
          <a:p>
            <a:r>
              <a:rPr lang="en-US" dirty="0"/>
              <a:t>Metallicity distribution</a:t>
            </a:r>
          </a:p>
        </p:txBody>
      </p:sp>
      <p:pic>
        <p:nvPicPr>
          <p:cNvPr id="4" name="Picture 2" descr="The University of Cambridge primary logo, displaying the University name and coat of arms.">
            <a:extLst>
              <a:ext uri="{FF2B5EF4-FFF2-40B4-BE49-F238E27FC236}">
                <a16:creationId xmlns:a16="http://schemas.microsoft.com/office/drawing/2014/main" id="{AD18C2A9-5307-EBAB-170D-719C32C5F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0253" y="365125"/>
            <a:ext cx="2624666" cy="54543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C39106CD-22E5-4229-1DCF-2609387FDC04}"/>
              </a:ext>
            </a:extLst>
          </p:cNvPr>
          <p:cNvPicPr>
            <a:picLocks noChangeAspect="1"/>
          </p:cNvPicPr>
          <p:nvPr/>
        </p:nvPicPr>
        <p:blipFill>
          <a:blip r:embed="rId4"/>
          <a:stretch>
            <a:fillRect/>
          </a:stretch>
        </p:blipFill>
        <p:spPr>
          <a:xfrm>
            <a:off x="7199374" y="3950061"/>
            <a:ext cx="3197235" cy="2597753"/>
          </a:xfrm>
          <a:prstGeom prst="rect">
            <a:avLst/>
          </a:prstGeom>
        </p:spPr>
      </p:pic>
      <p:pic>
        <p:nvPicPr>
          <p:cNvPr id="18" name="Picture 17">
            <a:extLst>
              <a:ext uri="{FF2B5EF4-FFF2-40B4-BE49-F238E27FC236}">
                <a16:creationId xmlns:a16="http://schemas.microsoft.com/office/drawing/2014/main" id="{9B725BEC-E7FD-A892-0940-A7DAEF972871}"/>
              </a:ext>
            </a:extLst>
          </p:cNvPr>
          <p:cNvPicPr>
            <a:picLocks noChangeAspect="1"/>
          </p:cNvPicPr>
          <p:nvPr/>
        </p:nvPicPr>
        <p:blipFill>
          <a:blip r:embed="rId5"/>
          <a:stretch>
            <a:fillRect/>
          </a:stretch>
        </p:blipFill>
        <p:spPr>
          <a:xfrm>
            <a:off x="1795394" y="3992209"/>
            <a:ext cx="3197233" cy="2597752"/>
          </a:xfrm>
          <a:prstGeom prst="rect">
            <a:avLst/>
          </a:prstGeom>
        </p:spPr>
      </p:pic>
      <p:sp>
        <p:nvSpPr>
          <p:cNvPr id="19" name="TextBox 18">
            <a:extLst>
              <a:ext uri="{FF2B5EF4-FFF2-40B4-BE49-F238E27FC236}">
                <a16:creationId xmlns:a16="http://schemas.microsoft.com/office/drawing/2014/main" id="{5257485C-9A1F-81D6-42FE-8F600E2D5FE0}"/>
              </a:ext>
            </a:extLst>
          </p:cNvPr>
          <p:cNvSpPr txBox="1"/>
          <p:nvPr/>
        </p:nvSpPr>
        <p:spPr>
          <a:xfrm>
            <a:off x="2484517" y="6488668"/>
            <a:ext cx="1263487" cy="369332"/>
          </a:xfrm>
          <a:prstGeom prst="rect">
            <a:avLst/>
          </a:prstGeom>
          <a:noFill/>
        </p:spPr>
        <p:txBody>
          <a:bodyPr wrap="none" rtlCol="0">
            <a:spAutoFit/>
          </a:bodyPr>
          <a:lstStyle/>
          <a:p>
            <a:r>
              <a:rPr lang="en-US" dirty="0"/>
              <a:t>High Alpha</a:t>
            </a:r>
          </a:p>
        </p:txBody>
      </p:sp>
      <p:sp>
        <p:nvSpPr>
          <p:cNvPr id="20" name="TextBox 19">
            <a:extLst>
              <a:ext uri="{FF2B5EF4-FFF2-40B4-BE49-F238E27FC236}">
                <a16:creationId xmlns:a16="http://schemas.microsoft.com/office/drawing/2014/main" id="{177738E7-8ABC-65E2-D15F-13F099313DEE}"/>
              </a:ext>
            </a:extLst>
          </p:cNvPr>
          <p:cNvSpPr txBox="1"/>
          <p:nvPr/>
        </p:nvSpPr>
        <p:spPr>
          <a:xfrm>
            <a:off x="7983062" y="6446520"/>
            <a:ext cx="1213730" cy="369332"/>
          </a:xfrm>
          <a:prstGeom prst="rect">
            <a:avLst/>
          </a:prstGeom>
          <a:noFill/>
        </p:spPr>
        <p:txBody>
          <a:bodyPr wrap="none" rtlCol="0">
            <a:spAutoFit/>
          </a:bodyPr>
          <a:lstStyle/>
          <a:p>
            <a:r>
              <a:rPr lang="en-US" dirty="0"/>
              <a:t>Low Alpha</a:t>
            </a:r>
          </a:p>
        </p:txBody>
      </p:sp>
      <p:pic>
        <p:nvPicPr>
          <p:cNvPr id="22" name="Picture 21">
            <a:extLst>
              <a:ext uri="{FF2B5EF4-FFF2-40B4-BE49-F238E27FC236}">
                <a16:creationId xmlns:a16="http://schemas.microsoft.com/office/drawing/2014/main" id="{A18B2634-40CE-900B-5FE9-EECE1F58E87C}"/>
              </a:ext>
            </a:extLst>
          </p:cNvPr>
          <p:cNvPicPr>
            <a:picLocks noChangeAspect="1"/>
          </p:cNvPicPr>
          <p:nvPr/>
        </p:nvPicPr>
        <p:blipFill>
          <a:blip r:embed="rId6"/>
          <a:stretch>
            <a:fillRect/>
          </a:stretch>
        </p:blipFill>
        <p:spPr>
          <a:xfrm>
            <a:off x="1795394" y="1327848"/>
            <a:ext cx="3197233" cy="2664361"/>
          </a:xfrm>
          <a:prstGeom prst="rect">
            <a:avLst/>
          </a:prstGeom>
        </p:spPr>
      </p:pic>
      <p:pic>
        <p:nvPicPr>
          <p:cNvPr id="23" name="Picture 22">
            <a:extLst>
              <a:ext uri="{FF2B5EF4-FFF2-40B4-BE49-F238E27FC236}">
                <a16:creationId xmlns:a16="http://schemas.microsoft.com/office/drawing/2014/main" id="{A8C7DED3-06D9-E8E6-DC47-5112CA085C5F}"/>
              </a:ext>
            </a:extLst>
          </p:cNvPr>
          <p:cNvPicPr>
            <a:picLocks noChangeAspect="1"/>
          </p:cNvPicPr>
          <p:nvPr/>
        </p:nvPicPr>
        <p:blipFill>
          <a:blip r:embed="rId7"/>
          <a:stretch>
            <a:fillRect/>
          </a:stretch>
        </p:blipFill>
        <p:spPr>
          <a:xfrm>
            <a:off x="7199374" y="1319004"/>
            <a:ext cx="3197233" cy="2664361"/>
          </a:xfrm>
          <a:prstGeom prst="rect">
            <a:avLst/>
          </a:prstGeom>
        </p:spPr>
      </p:pic>
      <p:sp>
        <p:nvSpPr>
          <p:cNvPr id="24" name="TextBox 23">
            <a:extLst>
              <a:ext uri="{FF2B5EF4-FFF2-40B4-BE49-F238E27FC236}">
                <a16:creationId xmlns:a16="http://schemas.microsoft.com/office/drawing/2014/main" id="{950BA743-6E62-4824-D60C-DA77377BF051}"/>
              </a:ext>
            </a:extLst>
          </p:cNvPr>
          <p:cNvSpPr txBox="1"/>
          <p:nvPr/>
        </p:nvSpPr>
        <p:spPr>
          <a:xfrm>
            <a:off x="378720" y="2660028"/>
            <a:ext cx="938077" cy="369332"/>
          </a:xfrm>
          <a:prstGeom prst="rect">
            <a:avLst/>
          </a:prstGeom>
          <a:noFill/>
        </p:spPr>
        <p:txBody>
          <a:bodyPr wrap="none" rtlCol="0">
            <a:spAutoFit/>
          </a:bodyPr>
          <a:lstStyle/>
          <a:p>
            <a:r>
              <a:rPr lang="en-US" dirty="0"/>
              <a:t>Density</a:t>
            </a:r>
          </a:p>
        </p:txBody>
      </p:sp>
      <p:sp>
        <p:nvSpPr>
          <p:cNvPr id="25" name="TextBox 24">
            <a:extLst>
              <a:ext uri="{FF2B5EF4-FFF2-40B4-BE49-F238E27FC236}">
                <a16:creationId xmlns:a16="http://schemas.microsoft.com/office/drawing/2014/main" id="{38E11FDA-DC7B-53B5-126F-E543EF1E7202}"/>
              </a:ext>
            </a:extLst>
          </p:cNvPr>
          <p:cNvSpPr txBox="1"/>
          <p:nvPr/>
        </p:nvSpPr>
        <p:spPr>
          <a:xfrm>
            <a:off x="172968" y="5064564"/>
            <a:ext cx="1745515" cy="646331"/>
          </a:xfrm>
          <a:prstGeom prst="rect">
            <a:avLst/>
          </a:prstGeom>
          <a:noFill/>
        </p:spPr>
        <p:txBody>
          <a:bodyPr wrap="square" rtlCol="0">
            <a:spAutoFit/>
          </a:bodyPr>
          <a:lstStyle/>
          <a:p>
            <a:r>
              <a:rPr lang="en-US" dirty="0"/>
              <a:t>Metallicity Distribution</a:t>
            </a:r>
          </a:p>
        </p:txBody>
      </p:sp>
      <p:sp>
        <p:nvSpPr>
          <p:cNvPr id="26" name="TextBox 25">
            <a:extLst>
              <a:ext uri="{FF2B5EF4-FFF2-40B4-BE49-F238E27FC236}">
                <a16:creationId xmlns:a16="http://schemas.microsoft.com/office/drawing/2014/main" id="{ABC42AE2-9BF1-724B-4FE9-B2B7B8E47B6A}"/>
              </a:ext>
            </a:extLst>
          </p:cNvPr>
          <p:cNvSpPr txBox="1"/>
          <p:nvPr/>
        </p:nvSpPr>
        <p:spPr>
          <a:xfrm>
            <a:off x="6096000" y="2660028"/>
            <a:ext cx="938077" cy="369332"/>
          </a:xfrm>
          <a:prstGeom prst="rect">
            <a:avLst/>
          </a:prstGeom>
          <a:noFill/>
        </p:spPr>
        <p:txBody>
          <a:bodyPr wrap="none" rtlCol="0">
            <a:spAutoFit/>
          </a:bodyPr>
          <a:lstStyle/>
          <a:p>
            <a:r>
              <a:rPr lang="en-US" dirty="0"/>
              <a:t>Density</a:t>
            </a:r>
          </a:p>
        </p:txBody>
      </p:sp>
      <p:sp>
        <p:nvSpPr>
          <p:cNvPr id="27" name="TextBox 26">
            <a:extLst>
              <a:ext uri="{FF2B5EF4-FFF2-40B4-BE49-F238E27FC236}">
                <a16:creationId xmlns:a16="http://schemas.microsoft.com/office/drawing/2014/main" id="{1F8C27D2-966A-708A-46A3-3285DD2CC73D}"/>
              </a:ext>
            </a:extLst>
          </p:cNvPr>
          <p:cNvSpPr txBox="1"/>
          <p:nvPr/>
        </p:nvSpPr>
        <p:spPr>
          <a:xfrm>
            <a:off x="5714733" y="4965567"/>
            <a:ext cx="1745515" cy="646331"/>
          </a:xfrm>
          <a:prstGeom prst="rect">
            <a:avLst/>
          </a:prstGeom>
          <a:noFill/>
        </p:spPr>
        <p:txBody>
          <a:bodyPr wrap="square" rtlCol="0">
            <a:spAutoFit/>
          </a:bodyPr>
          <a:lstStyle/>
          <a:p>
            <a:r>
              <a:rPr lang="en-US" dirty="0"/>
              <a:t>Metallicity Distribution</a:t>
            </a:r>
          </a:p>
        </p:txBody>
      </p:sp>
    </p:spTree>
    <p:extLst>
      <p:ext uri="{BB962C8B-B14F-4D97-AF65-F5344CB8AC3E}">
        <p14:creationId xmlns:p14="http://schemas.microsoft.com/office/powerpoint/2010/main" val="34277241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0F1DD-9D0B-B625-DCBA-8A1EDABE9B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124E2C-C35C-0BBF-0DA3-15F53E4A8D12}"/>
              </a:ext>
            </a:extLst>
          </p:cNvPr>
          <p:cNvSpPr>
            <a:spLocks noGrp="1"/>
          </p:cNvSpPr>
          <p:nvPr>
            <p:ph type="title"/>
          </p:nvPr>
        </p:nvSpPr>
        <p:spPr/>
        <p:txBody>
          <a:bodyPr/>
          <a:lstStyle/>
          <a:p>
            <a:r>
              <a:rPr lang="en-US" dirty="0"/>
              <a:t>Azimuthal Velocity Distribution</a:t>
            </a:r>
          </a:p>
        </p:txBody>
      </p:sp>
      <p:pic>
        <p:nvPicPr>
          <p:cNvPr id="4" name="Picture 2" descr="The University of Cambridge primary logo, displaying the University name and coat of arms.">
            <a:extLst>
              <a:ext uri="{FF2B5EF4-FFF2-40B4-BE49-F238E27FC236}">
                <a16:creationId xmlns:a16="http://schemas.microsoft.com/office/drawing/2014/main" id="{C1E50719-F298-6BA0-663D-56BC016645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0253" y="365125"/>
            <a:ext cx="2624666" cy="5454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2AE6EC5-948B-585A-C99F-5755C06C1B4E}"/>
              </a:ext>
            </a:extLst>
          </p:cNvPr>
          <p:cNvPicPr>
            <a:picLocks noChangeAspect="1"/>
          </p:cNvPicPr>
          <p:nvPr/>
        </p:nvPicPr>
        <p:blipFill>
          <a:blip r:embed="rId4"/>
          <a:stretch>
            <a:fillRect/>
          </a:stretch>
        </p:blipFill>
        <p:spPr>
          <a:xfrm>
            <a:off x="285135" y="1342780"/>
            <a:ext cx="5449504" cy="5030311"/>
          </a:xfrm>
          <a:prstGeom prst="rect">
            <a:avLst/>
          </a:prstGeom>
        </p:spPr>
      </p:pic>
      <p:pic>
        <p:nvPicPr>
          <p:cNvPr id="11" name="Picture 10">
            <a:extLst>
              <a:ext uri="{FF2B5EF4-FFF2-40B4-BE49-F238E27FC236}">
                <a16:creationId xmlns:a16="http://schemas.microsoft.com/office/drawing/2014/main" id="{001D8DEE-74CD-E3B1-90A0-8CF4FA993C3D}"/>
              </a:ext>
            </a:extLst>
          </p:cNvPr>
          <p:cNvPicPr>
            <a:picLocks noChangeAspect="1"/>
          </p:cNvPicPr>
          <p:nvPr/>
        </p:nvPicPr>
        <p:blipFill>
          <a:blip r:embed="rId5"/>
          <a:stretch>
            <a:fillRect/>
          </a:stretch>
        </p:blipFill>
        <p:spPr>
          <a:xfrm>
            <a:off x="6287704" y="1342780"/>
            <a:ext cx="5449504" cy="5030311"/>
          </a:xfrm>
          <a:prstGeom prst="rect">
            <a:avLst/>
          </a:prstGeom>
        </p:spPr>
      </p:pic>
      <p:sp>
        <p:nvSpPr>
          <p:cNvPr id="12" name="TextBox 11">
            <a:extLst>
              <a:ext uri="{FF2B5EF4-FFF2-40B4-BE49-F238E27FC236}">
                <a16:creationId xmlns:a16="http://schemas.microsoft.com/office/drawing/2014/main" id="{93EB4555-29FD-0A56-321D-E9F50B03FAA1}"/>
              </a:ext>
            </a:extLst>
          </p:cNvPr>
          <p:cNvSpPr txBox="1"/>
          <p:nvPr/>
        </p:nvSpPr>
        <p:spPr>
          <a:xfrm>
            <a:off x="2368525" y="6289964"/>
            <a:ext cx="1282723" cy="369332"/>
          </a:xfrm>
          <a:prstGeom prst="rect">
            <a:avLst/>
          </a:prstGeom>
          <a:noFill/>
        </p:spPr>
        <p:txBody>
          <a:bodyPr wrap="none" rtlCol="0">
            <a:spAutoFit/>
          </a:bodyPr>
          <a:lstStyle/>
          <a:p>
            <a:r>
              <a:rPr lang="en-US" dirty="0"/>
              <a:t>High-alpha</a:t>
            </a:r>
          </a:p>
        </p:txBody>
      </p:sp>
      <p:sp>
        <p:nvSpPr>
          <p:cNvPr id="13" name="TextBox 12">
            <a:extLst>
              <a:ext uri="{FF2B5EF4-FFF2-40B4-BE49-F238E27FC236}">
                <a16:creationId xmlns:a16="http://schemas.microsoft.com/office/drawing/2014/main" id="{82EDF0C1-2ADF-EA1E-740B-2BBEACD96621}"/>
              </a:ext>
            </a:extLst>
          </p:cNvPr>
          <p:cNvSpPr txBox="1"/>
          <p:nvPr/>
        </p:nvSpPr>
        <p:spPr>
          <a:xfrm>
            <a:off x="8323770" y="6289964"/>
            <a:ext cx="1232966" cy="369332"/>
          </a:xfrm>
          <a:prstGeom prst="rect">
            <a:avLst/>
          </a:prstGeom>
          <a:noFill/>
        </p:spPr>
        <p:txBody>
          <a:bodyPr wrap="none" rtlCol="0">
            <a:spAutoFit/>
          </a:bodyPr>
          <a:lstStyle/>
          <a:p>
            <a:r>
              <a:rPr lang="en-US" dirty="0"/>
              <a:t>Low-alpha</a:t>
            </a:r>
          </a:p>
        </p:txBody>
      </p:sp>
    </p:spTree>
    <p:extLst>
      <p:ext uri="{BB962C8B-B14F-4D97-AF65-F5344CB8AC3E}">
        <p14:creationId xmlns:p14="http://schemas.microsoft.com/office/powerpoint/2010/main" val="33604383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F0E6C-9DFC-F93A-EDE7-663D20D838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EF2AA2-80A3-2DAE-5813-28B95199EE75}"/>
              </a:ext>
            </a:extLst>
          </p:cNvPr>
          <p:cNvSpPr>
            <a:spLocks noGrp="1"/>
          </p:cNvSpPr>
          <p:nvPr>
            <p:ph type="title"/>
          </p:nvPr>
        </p:nvSpPr>
        <p:spPr/>
        <p:txBody>
          <a:bodyPr/>
          <a:lstStyle/>
          <a:p>
            <a:r>
              <a:rPr lang="en-US" dirty="0"/>
              <a:t>BIC score for high and low alpha</a:t>
            </a:r>
          </a:p>
        </p:txBody>
      </p:sp>
      <p:pic>
        <p:nvPicPr>
          <p:cNvPr id="6" name="Content Placeholder 5">
            <a:extLst>
              <a:ext uri="{FF2B5EF4-FFF2-40B4-BE49-F238E27FC236}">
                <a16:creationId xmlns:a16="http://schemas.microsoft.com/office/drawing/2014/main" id="{145E414A-B1D5-FF38-EFBA-5DDFE2263E15}"/>
              </a:ext>
            </a:extLst>
          </p:cNvPr>
          <p:cNvPicPr>
            <a:picLocks noGrp="1" noChangeAspect="1"/>
          </p:cNvPicPr>
          <p:nvPr>
            <p:ph idx="1"/>
          </p:nvPr>
        </p:nvPicPr>
        <p:blipFill>
          <a:blip r:embed="rId3"/>
          <a:stretch>
            <a:fillRect/>
          </a:stretch>
        </p:blipFill>
        <p:spPr>
          <a:xfrm>
            <a:off x="3915712" y="1398225"/>
            <a:ext cx="2180288" cy="2616345"/>
          </a:xfrm>
        </p:spPr>
      </p:pic>
      <p:pic>
        <p:nvPicPr>
          <p:cNvPr id="4" name="Picture 2" descr="The University of Cambridge primary logo, displaying the University name and coat of arms.">
            <a:extLst>
              <a:ext uri="{FF2B5EF4-FFF2-40B4-BE49-F238E27FC236}">
                <a16:creationId xmlns:a16="http://schemas.microsoft.com/office/drawing/2014/main" id="{C33AAB72-7B50-84C4-8B3E-AAE03DD88F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0253" y="365125"/>
            <a:ext cx="2624666" cy="5454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DC29D0F-1C74-D956-A5D0-845FCF6CCD88}"/>
              </a:ext>
            </a:extLst>
          </p:cNvPr>
          <p:cNvPicPr>
            <a:picLocks noChangeAspect="1"/>
          </p:cNvPicPr>
          <p:nvPr/>
        </p:nvPicPr>
        <p:blipFill>
          <a:blip r:embed="rId5"/>
          <a:stretch>
            <a:fillRect/>
          </a:stretch>
        </p:blipFill>
        <p:spPr>
          <a:xfrm>
            <a:off x="6213090" y="1398225"/>
            <a:ext cx="2180288" cy="2616345"/>
          </a:xfrm>
          <a:prstGeom prst="rect">
            <a:avLst/>
          </a:prstGeom>
        </p:spPr>
      </p:pic>
      <p:pic>
        <p:nvPicPr>
          <p:cNvPr id="10" name="Picture 9">
            <a:extLst>
              <a:ext uri="{FF2B5EF4-FFF2-40B4-BE49-F238E27FC236}">
                <a16:creationId xmlns:a16="http://schemas.microsoft.com/office/drawing/2014/main" id="{8853146C-59FD-6C99-9F0B-25E0321EB9C4}"/>
              </a:ext>
            </a:extLst>
          </p:cNvPr>
          <p:cNvPicPr>
            <a:picLocks noChangeAspect="1"/>
          </p:cNvPicPr>
          <p:nvPr/>
        </p:nvPicPr>
        <p:blipFill>
          <a:blip r:embed="rId6"/>
          <a:stretch>
            <a:fillRect/>
          </a:stretch>
        </p:blipFill>
        <p:spPr>
          <a:xfrm>
            <a:off x="8510468" y="1398225"/>
            <a:ext cx="2180288" cy="2616345"/>
          </a:xfrm>
          <a:prstGeom prst="rect">
            <a:avLst/>
          </a:prstGeom>
        </p:spPr>
      </p:pic>
      <p:pic>
        <p:nvPicPr>
          <p:cNvPr id="12" name="Picture 11">
            <a:extLst>
              <a:ext uri="{FF2B5EF4-FFF2-40B4-BE49-F238E27FC236}">
                <a16:creationId xmlns:a16="http://schemas.microsoft.com/office/drawing/2014/main" id="{FEFDCFFC-CF87-BD99-6329-F4BD78B9EF59}"/>
              </a:ext>
            </a:extLst>
          </p:cNvPr>
          <p:cNvPicPr>
            <a:picLocks noChangeAspect="1"/>
          </p:cNvPicPr>
          <p:nvPr/>
        </p:nvPicPr>
        <p:blipFill>
          <a:blip r:embed="rId7"/>
          <a:stretch>
            <a:fillRect/>
          </a:stretch>
        </p:blipFill>
        <p:spPr>
          <a:xfrm>
            <a:off x="1592864" y="1398225"/>
            <a:ext cx="2180288" cy="2616345"/>
          </a:xfrm>
          <a:prstGeom prst="rect">
            <a:avLst/>
          </a:prstGeom>
        </p:spPr>
      </p:pic>
      <p:pic>
        <p:nvPicPr>
          <p:cNvPr id="14" name="Picture 13">
            <a:extLst>
              <a:ext uri="{FF2B5EF4-FFF2-40B4-BE49-F238E27FC236}">
                <a16:creationId xmlns:a16="http://schemas.microsoft.com/office/drawing/2014/main" id="{51C3EF67-0F2B-3C7A-2A64-846C9E3259EB}"/>
              </a:ext>
            </a:extLst>
          </p:cNvPr>
          <p:cNvPicPr>
            <a:picLocks noChangeAspect="1"/>
          </p:cNvPicPr>
          <p:nvPr/>
        </p:nvPicPr>
        <p:blipFill>
          <a:blip r:embed="rId8"/>
          <a:stretch>
            <a:fillRect/>
          </a:stretch>
        </p:blipFill>
        <p:spPr>
          <a:xfrm>
            <a:off x="3915712" y="4091276"/>
            <a:ext cx="2180288" cy="2616345"/>
          </a:xfrm>
          <a:prstGeom prst="rect">
            <a:avLst/>
          </a:prstGeom>
        </p:spPr>
      </p:pic>
      <p:pic>
        <p:nvPicPr>
          <p:cNvPr id="16" name="Picture 15">
            <a:extLst>
              <a:ext uri="{FF2B5EF4-FFF2-40B4-BE49-F238E27FC236}">
                <a16:creationId xmlns:a16="http://schemas.microsoft.com/office/drawing/2014/main" id="{190CF5CD-1095-B2D4-3CEB-A7FC1F9630FD}"/>
              </a:ext>
            </a:extLst>
          </p:cNvPr>
          <p:cNvPicPr>
            <a:picLocks noChangeAspect="1"/>
          </p:cNvPicPr>
          <p:nvPr/>
        </p:nvPicPr>
        <p:blipFill>
          <a:blip r:embed="rId9"/>
          <a:stretch>
            <a:fillRect/>
          </a:stretch>
        </p:blipFill>
        <p:spPr>
          <a:xfrm>
            <a:off x="6213090" y="4091275"/>
            <a:ext cx="2180288" cy="2616346"/>
          </a:xfrm>
          <a:prstGeom prst="rect">
            <a:avLst/>
          </a:prstGeom>
        </p:spPr>
      </p:pic>
      <p:pic>
        <p:nvPicPr>
          <p:cNvPr id="18" name="Picture 17">
            <a:extLst>
              <a:ext uri="{FF2B5EF4-FFF2-40B4-BE49-F238E27FC236}">
                <a16:creationId xmlns:a16="http://schemas.microsoft.com/office/drawing/2014/main" id="{585C483C-AA94-81CE-F660-9B35792F959E}"/>
              </a:ext>
            </a:extLst>
          </p:cNvPr>
          <p:cNvPicPr>
            <a:picLocks noChangeAspect="1"/>
          </p:cNvPicPr>
          <p:nvPr/>
        </p:nvPicPr>
        <p:blipFill>
          <a:blip r:embed="rId10"/>
          <a:stretch>
            <a:fillRect/>
          </a:stretch>
        </p:blipFill>
        <p:spPr>
          <a:xfrm>
            <a:off x="8535938" y="4091276"/>
            <a:ext cx="2180288" cy="2616345"/>
          </a:xfrm>
          <a:prstGeom prst="rect">
            <a:avLst/>
          </a:prstGeom>
        </p:spPr>
      </p:pic>
      <p:pic>
        <p:nvPicPr>
          <p:cNvPr id="20" name="Picture 19">
            <a:extLst>
              <a:ext uri="{FF2B5EF4-FFF2-40B4-BE49-F238E27FC236}">
                <a16:creationId xmlns:a16="http://schemas.microsoft.com/office/drawing/2014/main" id="{C122D3E4-DF4A-621E-9000-638A361ABC59}"/>
              </a:ext>
            </a:extLst>
          </p:cNvPr>
          <p:cNvPicPr>
            <a:picLocks noChangeAspect="1"/>
          </p:cNvPicPr>
          <p:nvPr/>
        </p:nvPicPr>
        <p:blipFill>
          <a:blip r:embed="rId11"/>
          <a:stretch>
            <a:fillRect/>
          </a:stretch>
        </p:blipFill>
        <p:spPr>
          <a:xfrm>
            <a:off x="1592864" y="4084348"/>
            <a:ext cx="2180288" cy="2616345"/>
          </a:xfrm>
          <a:prstGeom prst="rect">
            <a:avLst/>
          </a:prstGeom>
        </p:spPr>
      </p:pic>
    </p:spTree>
    <p:extLst>
      <p:ext uri="{BB962C8B-B14F-4D97-AF65-F5344CB8AC3E}">
        <p14:creationId xmlns:p14="http://schemas.microsoft.com/office/powerpoint/2010/main" val="723058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D9CDA-0BCA-937C-808D-4183CF9E7F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41A699-11AC-01CD-82AE-1B77EAD0192B}"/>
              </a:ext>
            </a:extLst>
          </p:cNvPr>
          <p:cNvSpPr>
            <a:spLocks noGrp="1"/>
          </p:cNvSpPr>
          <p:nvPr>
            <p:ph type="title"/>
          </p:nvPr>
        </p:nvSpPr>
        <p:spPr/>
        <p:txBody>
          <a:bodyPr/>
          <a:lstStyle/>
          <a:p>
            <a:r>
              <a:rPr lang="en-US" dirty="0"/>
              <a:t>High alpha results</a:t>
            </a:r>
          </a:p>
        </p:txBody>
      </p:sp>
      <p:pic>
        <p:nvPicPr>
          <p:cNvPr id="4" name="Picture 2" descr="The University of Cambridge primary logo, displaying the University name and coat of arms.">
            <a:extLst>
              <a:ext uri="{FF2B5EF4-FFF2-40B4-BE49-F238E27FC236}">
                <a16:creationId xmlns:a16="http://schemas.microsoft.com/office/drawing/2014/main" id="{E4558B7D-D380-34AC-A167-C635F7F6CA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0253" y="365125"/>
            <a:ext cx="2624666" cy="5454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B901A7B-0A31-3C73-A5E4-E252ABDA87B2}"/>
              </a:ext>
            </a:extLst>
          </p:cNvPr>
          <p:cNvPicPr>
            <a:picLocks noChangeAspect="1"/>
          </p:cNvPicPr>
          <p:nvPr/>
        </p:nvPicPr>
        <p:blipFill>
          <a:blip r:embed="rId4"/>
          <a:stretch>
            <a:fillRect/>
          </a:stretch>
        </p:blipFill>
        <p:spPr>
          <a:xfrm>
            <a:off x="3319609" y="1865380"/>
            <a:ext cx="2776391" cy="4127067"/>
          </a:xfrm>
          <a:prstGeom prst="rect">
            <a:avLst/>
          </a:prstGeom>
        </p:spPr>
      </p:pic>
      <p:pic>
        <p:nvPicPr>
          <p:cNvPr id="8" name="Picture 7">
            <a:extLst>
              <a:ext uri="{FF2B5EF4-FFF2-40B4-BE49-F238E27FC236}">
                <a16:creationId xmlns:a16="http://schemas.microsoft.com/office/drawing/2014/main" id="{8306DB54-2200-0902-255A-57F19E655F85}"/>
              </a:ext>
            </a:extLst>
          </p:cNvPr>
          <p:cNvPicPr>
            <a:picLocks noChangeAspect="1"/>
          </p:cNvPicPr>
          <p:nvPr/>
        </p:nvPicPr>
        <p:blipFill>
          <a:blip r:embed="rId5"/>
          <a:stretch>
            <a:fillRect/>
          </a:stretch>
        </p:blipFill>
        <p:spPr>
          <a:xfrm>
            <a:off x="6240081" y="1865381"/>
            <a:ext cx="2776391" cy="4127067"/>
          </a:xfrm>
          <a:prstGeom prst="rect">
            <a:avLst/>
          </a:prstGeom>
        </p:spPr>
      </p:pic>
      <p:pic>
        <p:nvPicPr>
          <p:cNvPr id="10" name="Picture 9">
            <a:extLst>
              <a:ext uri="{FF2B5EF4-FFF2-40B4-BE49-F238E27FC236}">
                <a16:creationId xmlns:a16="http://schemas.microsoft.com/office/drawing/2014/main" id="{3CDA70B7-8F3F-9C34-2212-E2CEB95CF64E}"/>
              </a:ext>
            </a:extLst>
          </p:cNvPr>
          <p:cNvPicPr>
            <a:picLocks noChangeAspect="1"/>
          </p:cNvPicPr>
          <p:nvPr/>
        </p:nvPicPr>
        <p:blipFill>
          <a:blip r:embed="rId6"/>
          <a:stretch>
            <a:fillRect/>
          </a:stretch>
        </p:blipFill>
        <p:spPr>
          <a:xfrm>
            <a:off x="9296306" y="1865380"/>
            <a:ext cx="2776391" cy="4127067"/>
          </a:xfrm>
          <a:prstGeom prst="rect">
            <a:avLst/>
          </a:prstGeom>
        </p:spPr>
      </p:pic>
      <p:pic>
        <p:nvPicPr>
          <p:cNvPr id="12" name="Picture 11">
            <a:extLst>
              <a:ext uri="{FF2B5EF4-FFF2-40B4-BE49-F238E27FC236}">
                <a16:creationId xmlns:a16="http://schemas.microsoft.com/office/drawing/2014/main" id="{22930DA7-A826-3177-1E23-CFB5F7330159}"/>
              </a:ext>
            </a:extLst>
          </p:cNvPr>
          <p:cNvPicPr>
            <a:picLocks noChangeAspect="1"/>
          </p:cNvPicPr>
          <p:nvPr/>
        </p:nvPicPr>
        <p:blipFill>
          <a:blip r:embed="rId7"/>
          <a:stretch>
            <a:fillRect/>
          </a:stretch>
        </p:blipFill>
        <p:spPr>
          <a:xfrm>
            <a:off x="119303" y="1865380"/>
            <a:ext cx="2776391" cy="4127067"/>
          </a:xfrm>
          <a:prstGeom prst="rect">
            <a:avLst/>
          </a:prstGeom>
        </p:spPr>
      </p:pic>
      <p:sp>
        <p:nvSpPr>
          <p:cNvPr id="13" name="TextBox 12">
            <a:extLst>
              <a:ext uri="{FF2B5EF4-FFF2-40B4-BE49-F238E27FC236}">
                <a16:creationId xmlns:a16="http://schemas.microsoft.com/office/drawing/2014/main" id="{860FDF4C-D1A9-2FB5-7B62-39ACF3B5629C}"/>
              </a:ext>
            </a:extLst>
          </p:cNvPr>
          <p:cNvSpPr txBox="1"/>
          <p:nvPr/>
        </p:nvSpPr>
        <p:spPr>
          <a:xfrm>
            <a:off x="1371600" y="5982473"/>
            <a:ext cx="593432" cy="369332"/>
          </a:xfrm>
          <a:prstGeom prst="rect">
            <a:avLst/>
          </a:prstGeom>
          <a:noFill/>
        </p:spPr>
        <p:txBody>
          <a:bodyPr wrap="none" rtlCol="0">
            <a:spAutoFit/>
          </a:bodyPr>
          <a:lstStyle/>
          <a:p>
            <a:r>
              <a:rPr lang="en-US" dirty="0">
                <a:hlinkClick r:id="rId8"/>
              </a:rPr>
              <a:t>Link</a:t>
            </a:r>
            <a:endParaRPr lang="en-US" dirty="0"/>
          </a:p>
        </p:txBody>
      </p:sp>
      <p:sp>
        <p:nvSpPr>
          <p:cNvPr id="14" name="TextBox 13">
            <a:extLst>
              <a:ext uri="{FF2B5EF4-FFF2-40B4-BE49-F238E27FC236}">
                <a16:creationId xmlns:a16="http://schemas.microsoft.com/office/drawing/2014/main" id="{0ACBBCCA-AB7A-FBE5-8532-83AD3365F7E3}"/>
              </a:ext>
            </a:extLst>
          </p:cNvPr>
          <p:cNvSpPr txBox="1"/>
          <p:nvPr/>
        </p:nvSpPr>
        <p:spPr>
          <a:xfrm>
            <a:off x="4793673" y="6109855"/>
            <a:ext cx="593432" cy="369332"/>
          </a:xfrm>
          <a:prstGeom prst="rect">
            <a:avLst/>
          </a:prstGeom>
          <a:noFill/>
        </p:spPr>
        <p:txBody>
          <a:bodyPr wrap="none" rtlCol="0">
            <a:spAutoFit/>
          </a:bodyPr>
          <a:lstStyle/>
          <a:p>
            <a:r>
              <a:rPr lang="en-US" dirty="0">
                <a:hlinkClick r:id="rId9"/>
              </a:rPr>
              <a:t>Link</a:t>
            </a:r>
            <a:endParaRPr lang="en-US" dirty="0"/>
          </a:p>
        </p:txBody>
      </p:sp>
      <p:sp>
        <p:nvSpPr>
          <p:cNvPr id="15" name="TextBox 14">
            <a:extLst>
              <a:ext uri="{FF2B5EF4-FFF2-40B4-BE49-F238E27FC236}">
                <a16:creationId xmlns:a16="http://schemas.microsoft.com/office/drawing/2014/main" id="{8D911CA0-CF33-202F-6C0A-30E2805E855E}"/>
              </a:ext>
            </a:extLst>
          </p:cNvPr>
          <p:cNvSpPr txBox="1"/>
          <p:nvPr/>
        </p:nvSpPr>
        <p:spPr>
          <a:xfrm>
            <a:off x="7772400" y="6276109"/>
            <a:ext cx="593432" cy="369332"/>
          </a:xfrm>
          <a:prstGeom prst="rect">
            <a:avLst/>
          </a:prstGeom>
          <a:noFill/>
        </p:spPr>
        <p:txBody>
          <a:bodyPr wrap="none" rtlCol="0">
            <a:spAutoFit/>
          </a:bodyPr>
          <a:lstStyle/>
          <a:p>
            <a:r>
              <a:rPr lang="en-US" dirty="0">
                <a:hlinkClick r:id="rId10"/>
              </a:rPr>
              <a:t>Link</a:t>
            </a:r>
            <a:endParaRPr lang="en-US" dirty="0"/>
          </a:p>
        </p:txBody>
      </p:sp>
      <p:sp>
        <p:nvSpPr>
          <p:cNvPr id="16" name="TextBox 15">
            <a:extLst>
              <a:ext uri="{FF2B5EF4-FFF2-40B4-BE49-F238E27FC236}">
                <a16:creationId xmlns:a16="http://schemas.microsoft.com/office/drawing/2014/main" id="{7E9B9303-DF49-A5CE-9BEC-D54057FED70A}"/>
              </a:ext>
            </a:extLst>
          </p:cNvPr>
          <p:cNvSpPr txBox="1"/>
          <p:nvPr/>
        </p:nvSpPr>
        <p:spPr>
          <a:xfrm>
            <a:off x="10820400" y="6345382"/>
            <a:ext cx="593432" cy="369332"/>
          </a:xfrm>
          <a:prstGeom prst="rect">
            <a:avLst/>
          </a:prstGeom>
          <a:noFill/>
        </p:spPr>
        <p:txBody>
          <a:bodyPr wrap="none" rtlCol="0">
            <a:spAutoFit/>
          </a:bodyPr>
          <a:lstStyle/>
          <a:p>
            <a:r>
              <a:rPr lang="en-US" dirty="0">
                <a:hlinkClick r:id="rId11"/>
              </a:rPr>
              <a:t>Link</a:t>
            </a:r>
            <a:endParaRPr lang="en-US" dirty="0"/>
          </a:p>
        </p:txBody>
      </p:sp>
    </p:spTree>
    <p:extLst>
      <p:ext uri="{BB962C8B-B14F-4D97-AF65-F5344CB8AC3E}">
        <p14:creationId xmlns:p14="http://schemas.microsoft.com/office/powerpoint/2010/main" val="245935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9D0FC-2EA7-5540-AB1E-13950A264B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22B86A-EEE4-C1CC-0A20-065B89B92CAA}"/>
              </a:ext>
            </a:extLst>
          </p:cNvPr>
          <p:cNvSpPr>
            <a:spLocks noGrp="1"/>
          </p:cNvSpPr>
          <p:nvPr>
            <p:ph type="title"/>
          </p:nvPr>
        </p:nvSpPr>
        <p:spPr/>
        <p:txBody>
          <a:bodyPr/>
          <a:lstStyle/>
          <a:p>
            <a:r>
              <a:rPr lang="en-US" dirty="0"/>
              <a:t>Low alpha results</a:t>
            </a:r>
          </a:p>
        </p:txBody>
      </p:sp>
      <p:pic>
        <p:nvPicPr>
          <p:cNvPr id="6" name="Content Placeholder 5">
            <a:extLst>
              <a:ext uri="{FF2B5EF4-FFF2-40B4-BE49-F238E27FC236}">
                <a16:creationId xmlns:a16="http://schemas.microsoft.com/office/drawing/2014/main" id="{ED86103A-71C6-F2BF-FC2E-860461EF6B22}"/>
              </a:ext>
            </a:extLst>
          </p:cNvPr>
          <p:cNvPicPr>
            <a:picLocks noGrp="1" noChangeAspect="1"/>
          </p:cNvPicPr>
          <p:nvPr>
            <p:ph idx="1"/>
          </p:nvPr>
        </p:nvPicPr>
        <p:blipFill>
          <a:blip r:embed="rId3"/>
          <a:stretch>
            <a:fillRect/>
          </a:stretch>
        </p:blipFill>
        <p:spPr>
          <a:xfrm>
            <a:off x="3018320" y="1843088"/>
            <a:ext cx="2929782" cy="4355082"/>
          </a:xfrm>
        </p:spPr>
      </p:pic>
      <p:pic>
        <p:nvPicPr>
          <p:cNvPr id="4" name="Picture 2" descr="The University of Cambridge primary logo, displaying the University name and coat of arms.">
            <a:extLst>
              <a:ext uri="{FF2B5EF4-FFF2-40B4-BE49-F238E27FC236}">
                <a16:creationId xmlns:a16="http://schemas.microsoft.com/office/drawing/2014/main" id="{58EF2969-8173-AB10-5226-D60A70F67F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0253" y="365125"/>
            <a:ext cx="2624666" cy="5454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88E4B89-1365-8450-ABAA-55576A48C7D9}"/>
              </a:ext>
            </a:extLst>
          </p:cNvPr>
          <p:cNvPicPr>
            <a:picLocks noChangeAspect="1"/>
          </p:cNvPicPr>
          <p:nvPr/>
        </p:nvPicPr>
        <p:blipFill>
          <a:blip r:embed="rId5"/>
          <a:stretch>
            <a:fillRect/>
          </a:stretch>
        </p:blipFill>
        <p:spPr>
          <a:xfrm>
            <a:off x="6170216" y="1843088"/>
            <a:ext cx="2929783" cy="4355082"/>
          </a:xfrm>
          <a:prstGeom prst="rect">
            <a:avLst/>
          </a:prstGeom>
        </p:spPr>
      </p:pic>
      <p:pic>
        <p:nvPicPr>
          <p:cNvPr id="10" name="Picture 9">
            <a:extLst>
              <a:ext uri="{FF2B5EF4-FFF2-40B4-BE49-F238E27FC236}">
                <a16:creationId xmlns:a16="http://schemas.microsoft.com/office/drawing/2014/main" id="{87DADDAF-2AB6-87AE-347E-32B19E770350}"/>
              </a:ext>
            </a:extLst>
          </p:cNvPr>
          <p:cNvPicPr>
            <a:picLocks noChangeAspect="1"/>
          </p:cNvPicPr>
          <p:nvPr/>
        </p:nvPicPr>
        <p:blipFill>
          <a:blip r:embed="rId6"/>
          <a:stretch>
            <a:fillRect/>
          </a:stretch>
        </p:blipFill>
        <p:spPr>
          <a:xfrm>
            <a:off x="9197015" y="1843088"/>
            <a:ext cx="2929783" cy="4355082"/>
          </a:xfrm>
          <a:prstGeom prst="rect">
            <a:avLst/>
          </a:prstGeom>
        </p:spPr>
      </p:pic>
      <p:pic>
        <p:nvPicPr>
          <p:cNvPr id="12" name="Picture 11">
            <a:extLst>
              <a:ext uri="{FF2B5EF4-FFF2-40B4-BE49-F238E27FC236}">
                <a16:creationId xmlns:a16="http://schemas.microsoft.com/office/drawing/2014/main" id="{38F424B5-DD06-5D19-729F-ECD36DBD78B0}"/>
              </a:ext>
            </a:extLst>
          </p:cNvPr>
          <p:cNvPicPr>
            <a:picLocks noChangeAspect="1"/>
          </p:cNvPicPr>
          <p:nvPr/>
        </p:nvPicPr>
        <p:blipFill>
          <a:blip r:embed="rId7"/>
          <a:stretch>
            <a:fillRect/>
          </a:stretch>
        </p:blipFill>
        <p:spPr>
          <a:xfrm>
            <a:off x="81610" y="1843088"/>
            <a:ext cx="2929783" cy="4355082"/>
          </a:xfrm>
          <a:prstGeom prst="rect">
            <a:avLst/>
          </a:prstGeom>
        </p:spPr>
      </p:pic>
      <p:sp>
        <p:nvSpPr>
          <p:cNvPr id="13" name="TextBox 12">
            <a:extLst>
              <a:ext uri="{FF2B5EF4-FFF2-40B4-BE49-F238E27FC236}">
                <a16:creationId xmlns:a16="http://schemas.microsoft.com/office/drawing/2014/main" id="{02EAC31C-2559-4CF4-0594-2C46A03AAA37}"/>
              </a:ext>
            </a:extLst>
          </p:cNvPr>
          <p:cNvSpPr txBox="1"/>
          <p:nvPr/>
        </p:nvSpPr>
        <p:spPr>
          <a:xfrm>
            <a:off x="1662545" y="6428509"/>
            <a:ext cx="593432" cy="369332"/>
          </a:xfrm>
          <a:prstGeom prst="rect">
            <a:avLst/>
          </a:prstGeom>
          <a:noFill/>
        </p:spPr>
        <p:txBody>
          <a:bodyPr wrap="none" rtlCol="0">
            <a:spAutoFit/>
          </a:bodyPr>
          <a:lstStyle/>
          <a:p>
            <a:r>
              <a:rPr lang="en-US" dirty="0">
                <a:hlinkClick r:id="rId8"/>
              </a:rPr>
              <a:t>Link</a:t>
            </a:r>
            <a:endParaRPr lang="en-US" dirty="0"/>
          </a:p>
        </p:txBody>
      </p:sp>
      <p:sp>
        <p:nvSpPr>
          <p:cNvPr id="14" name="TextBox 13">
            <a:extLst>
              <a:ext uri="{FF2B5EF4-FFF2-40B4-BE49-F238E27FC236}">
                <a16:creationId xmlns:a16="http://schemas.microsoft.com/office/drawing/2014/main" id="{16C1DA3D-33A3-418A-1DD6-BF37C516D217}"/>
              </a:ext>
            </a:extLst>
          </p:cNvPr>
          <p:cNvSpPr txBox="1"/>
          <p:nvPr/>
        </p:nvSpPr>
        <p:spPr>
          <a:xfrm>
            <a:off x="4433455" y="6350570"/>
            <a:ext cx="593432" cy="369332"/>
          </a:xfrm>
          <a:prstGeom prst="rect">
            <a:avLst/>
          </a:prstGeom>
          <a:noFill/>
        </p:spPr>
        <p:txBody>
          <a:bodyPr wrap="none" rtlCol="0">
            <a:spAutoFit/>
          </a:bodyPr>
          <a:lstStyle/>
          <a:p>
            <a:r>
              <a:rPr lang="en-US" dirty="0">
                <a:hlinkClick r:id="rId9"/>
              </a:rPr>
              <a:t>Link</a:t>
            </a:r>
            <a:endParaRPr lang="en-US" dirty="0"/>
          </a:p>
        </p:txBody>
      </p:sp>
      <p:sp>
        <p:nvSpPr>
          <p:cNvPr id="15" name="TextBox 14">
            <a:extLst>
              <a:ext uri="{FF2B5EF4-FFF2-40B4-BE49-F238E27FC236}">
                <a16:creationId xmlns:a16="http://schemas.microsoft.com/office/drawing/2014/main" id="{D0A1D34B-0AAB-A9F2-F523-D026CA34D919}"/>
              </a:ext>
            </a:extLst>
          </p:cNvPr>
          <p:cNvSpPr txBox="1"/>
          <p:nvPr/>
        </p:nvSpPr>
        <p:spPr>
          <a:xfrm>
            <a:off x="7495308" y="6350570"/>
            <a:ext cx="1094509" cy="369332"/>
          </a:xfrm>
          <a:prstGeom prst="rect">
            <a:avLst/>
          </a:prstGeom>
          <a:noFill/>
        </p:spPr>
        <p:txBody>
          <a:bodyPr wrap="square" rtlCol="0">
            <a:spAutoFit/>
          </a:bodyPr>
          <a:lstStyle/>
          <a:p>
            <a:r>
              <a:rPr lang="en-US" dirty="0">
                <a:hlinkClick r:id="rId10"/>
              </a:rPr>
              <a:t>Link</a:t>
            </a:r>
            <a:endParaRPr lang="en-US" dirty="0"/>
          </a:p>
        </p:txBody>
      </p:sp>
      <p:sp>
        <p:nvSpPr>
          <p:cNvPr id="16" name="TextBox 15">
            <a:extLst>
              <a:ext uri="{FF2B5EF4-FFF2-40B4-BE49-F238E27FC236}">
                <a16:creationId xmlns:a16="http://schemas.microsoft.com/office/drawing/2014/main" id="{6349FF0B-6021-8619-4061-C21065C2AEDD}"/>
              </a:ext>
            </a:extLst>
          </p:cNvPr>
          <p:cNvSpPr txBox="1"/>
          <p:nvPr/>
        </p:nvSpPr>
        <p:spPr>
          <a:xfrm>
            <a:off x="10470410" y="6350570"/>
            <a:ext cx="1094509" cy="369332"/>
          </a:xfrm>
          <a:prstGeom prst="rect">
            <a:avLst/>
          </a:prstGeom>
          <a:noFill/>
        </p:spPr>
        <p:txBody>
          <a:bodyPr wrap="square" rtlCol="0">
            <a:spAutoFit/>
          </a:bodyPr>
          <a:lstStyle/>
          <a:p>
            <a:r>
              <a:rPr lang="en-US" dirty="0">
                <a:hlinkClick r:id="rId11"/>
              </a:rPr>
              <a:t>Link</a:t>
            </a:r>
            <a:endParaRPr lang="en-US" dirty="0"/>
          </a:p>
        </p:txBody>
      </p:sp>
    </p:spTree>
    <p:extLst>
      <p:ext uri="{BB962C8B-B14F-4D97-AF65-F5344CB8AC3E}">
        <p14:creationId xmlns:p14="http://schemas.microsoft.com/office/powerpoint/2010/main" val="29476360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DF907-C5DA-15BF-07D4-4ABBE85182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40ED83-8F45-0122-7228-F97BF4D84005}"/>
              </a:ext>
            </a:extLst>
          </p:cNvPr>
          <p:cNvSpPr>
            <a:spLocks noGrp="1"/>
          </p:cNvSpPr>
          <p:nvPr>
            <p:ph type="title"/>
          </p:nvPr>
        </p:nvSpPr>
        <p:spPr/>
        <p:txBody>
          <a:bodyPr/>
          <a:lstStyle/>
          <a:p>
            <a:r>
              <a:rPr lang="en-US" dirty="0"/>
              <a:t>Rotational Support</a:t>
            </a:r>
          </a:p>
        </p:txBody>
      </p:sp>
      <p:pic>
        <p:nvPicPr>
          <p:cNvPr id="4" name="Picture 2" descr="The University of Cambridge primary logo, displaying the University name and coat of arms.">
            <a:extLst>
              <a:ext uri="{FF2B5EF4-FFF2-40B4-BE49-F238E27FC236}">
                <a16:creationId xmlns:a16="http://schemas.microsoft.com/office/drawing/2014/main" id="{33547F8A-3F97-2748-5545-78766B40D1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0253" y="365125"/>
            <a:ext cx="2624666" cy="54543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E712F26-7BA3-4AD6-1F65-AC1B1ED54DAA}"/>
              </a:ext>
            </a:extLst>
          </p:cNvPr>
          <p:cNvPicPr>
            <a:picLocks noChangeAspect="1"/>
          </p:cNvPicPr>
          <p:nvPr/>
        </p:nvPicPr>
        <p:blipFill>
          <a:blip r:embed="rId4"/>
          <a:stretch>
            <a:fillRect/>
          </a:stretch>
        </p:blipFill>
        <p:spPr>
          <a:xfrm>
            <a:off x="166255" y="1725324"/>
            <a:ext cx="5611091" cy="4208318"/>
          </a:xfrm>
          <a:prstGeom prst="rect">
            <a:avLst/>
          </a:prstGeom>
        </p:spPr>
      </p:pic>
      <p:pic>
        <p:nvPicPr>
          <p:cNvPr id="14" name="Picture 13">
            <a:extLst>
              <a:ext uri="{FF2B5EF4-FFF2-40B4-BE49-F238E27FC236}">
                <a16:creationId xmlns:a16="http://schemas.microsoft.com/office/drawing/2014/main" id="{97916506-2411-F43B-5761-2FE1A2D6C83F}"/>
              </a:ext>
            </a:extLst>
          </p:cNvPr>
          <p:cNvPicPr>
            <a:picLocks noChangeAspect="1"/>
          </p:cNvPicPr>
          <p:nvPr/>
        </p:nvPicPr>
        <p:blipFill>
          <a:blip r:embed="rId5"/>
          <a:stretch>
            <a:fillRect/>
          </a:stretch>
        </p:blipFill>
        <p:spPr>
          <a:xfrm>
            <a:off x="6414654" y="1725324"/>
            <a:ext cx="5611091" cy="4208318"/>
          </a:xfrm>
          <a:prstGeom prst="rect">
            <a:avLst/>
          </a:prstGeom>
        </p:spPr>
      </p:pic>
      <p:sp>
        <p:nvSpPr>
          <p:cNvPr id="15" name="TextBox 14">
            <a:extLst>
              <a:ext uri="{FF2B5EF4-FFF2-40B4-BE49-F238E27FC236}">
                <a16:creationId xmlns:a16="http://schemas.microsoft.com/office/drawing/2014/main" id="{9E48D535-095D-312E-5157-8A40BB00A2E9}"/>
              </a:ext>
            </a:extLst>
          </p:cNvPr>
          <p:cNvSpPr txBox="1"/>
          <p:nvPr/>
        </p:nvSpPr>
        <p:spPr>
          <a:xfrm>
            <a:off x="2340056" y="5968278"/>
            <a:ext cx="1263487" cy="369332"/>
          </a:xfrm>
          <a:prstGeom prst="rect">
            <a:avLst/>
          </a:prstGeom>
          <a:noFill/>
        </p:spPr>
        <p:txBody>
          <a:bodyPr wrap="none" rtlCol="0">
            <a:spAutoFit/>
          </a:bodyPr>
          <a:lstStyle/>
          <a:p>
            <a:r>
              <a:rPr lang="en-US" dirty="0"/>
              <a:t>High Alpha</a:t>
            </a:r>
          </a:p>
        </p:txBody>
      </p:sp>
      <p:sp>
        <p:nvSpPr>
          <p:cNvPr id="16" name="TextBox 15">
            <a:extLst>
              <a:ext uri="{FF2B5EF4-FFF2-40B4-BE49-F238E27FC236}">
                <a16:creationId xmlns:a16="http://schemas.microsoft.com/office/drawing/2014/main" id="{9C1846C2-EE43-F35A-8163-9968F4CC9780}"/>
              </a:ext>
            </a:extLst>
          </p:cNvPr>
          <p:cNvSpPr txBox="1"/>
          <p:nvPr/>
        </p:nvSpPr>
        <p:spPr>
          <a:xfrm>
            <a:off x="8759906" y="5977370"/>
            <a:ext cx="1213730" cy="369332"/>
          </a:xfrm>
          <a:prstGeom prst="rect">
            <a:avLst/>
          </a:prstGeom>
          <a:noFill/>
        </p:spPr>
        <p:txBody>
          <a:bodyPr wrap="none" rtlCol="0">
            <a:spAutoFit/>
          </a:bodyPr>
          <a:lstStyle/>
          <a:p>
            <a:r>
              <a:rPr lang="en-US" dirty="0"/>
              <a:t>Low Alpha</a:t>
            </a:r>
          </a:p>
        </p:txBody>
      </p:sp>
    </p:spTree>
    <p:extLst>
      <p:ext uri="{BB962C8B-B14F-4D97-AF65-F5344CB8AC3E}">
        <p14:creationId xmlns:p14="http://schemas.microsoft.com/office/powerpoint/2010/main" val="41696719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BABA1-E239-D92B-BCD5-EF41725C36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1C9859-DD94-D0E0-8696-B0D2A61A948D}"/>
              </a:ext>
            </a:extLst>
          </p:cNvPr>
          <p:cNvSpPr>
            <a:spLocks noGrp="1"/>
          </p:cNvSpPr>
          <p:nvPr>
            <p:ph type="title"/>
          </p:nvPr>
        </p:nvSpPr>
        <p:spPr/>
        <p:txBody>
          <a:bodyPr/>
          <a:lstStyle/>
          <a:p>
            <a:r>
              <a:rPr lang="en-US" dirty="0"/>
              <a:t>High- /Low- Alpha Comparison</a:t>
            </a:r>
          </a:p>
        </p:txBody>
      </p:sp>
      <p:graphicFrame>
        <p:nvGraphicFramePr>
          <p:cNvPr id="5" name="Content Placeholder 4">
            <a:extLst>
              <a:ext uri="{FF2B5EF4-FFF2-40B4-BE49-F238E27FC236}">
                <a16:creationId xmlns:a16="http://schemas.microsoft.com/office/drawing/2014/main" id="{8F92BF0F-CFD1-2856-2980-A847C3F14D12}"/>
              </a:ext>
            </a:extLst>
          </p:cNvPr>
          <p:cNvGraphicFramePr>
            <a:graphicFrameLocks noGrp="1"/>
          </p:cNvGraphicFramePr>
          <p:nvPr>
            <p:ph idx="1"/>
            <p:extLst>
              <p:ext uri="{D42A27DB-BD31-4B8C-83A1-F6EECF244321}">
                <p14:modId xmlns:p14="http://schemas.microsoft.com/office/powerpoint/2010/main" val="3221646093"/>
              </p:ext>
            </p:extLst>
          </p:nvPr>
        </p:nvGraphicFramePr>
        <p:xfrm>
          <a:off x="838200" y="1825624"/>
          <a:ext cx="10515597" cy="4091766"/>
        </p:xfrm>
        <a:graphic>
          <a:graphicData uri="http://schemas.openxmlformats.org/drawingml/2006/table">
            <a:tbl>
              <a:tblPr firstRow="1" bandRow="1">
                <a:tableStyleId>{5940675A-B579-460E-94D1-54222C63F5DA}</a:tableStyleId>
              </a:tblPr>
              <a:tblGrid>
                <a:gridCol w="3505199">
                  <a:extLst>
                    <a:ext uri="{9D8B030D-6E8A-4147-A177-3AD203B41FA5}">
                      <a16:colId xmlns:a16="http://schemas.microsoft.com/office/drawing/2014/main" val="330420395"/>
                    </a:ext>
                  </a:extLst>
                </a:gridCol>
                <a:gridCol w="3505199">
                  <a:extLst>
                    <a:ext uri="{9D8B030D-6E8A-4147-A177-3AD203B41FA5}">
                      <a16:colId xmlns:a16="http://schemas.microsoft.com/office/drawing/2014/main" val="664226490"/>
                    </a:ext>
                  </a:extLst>
                </a:gridCol>
                <a:gridCol w="3505199">
                  <a:extLst>
                    <a:ext uri="{9D8B030D-6E8A-4147-A177-3AD203B41FA5}">
                      <a16:colId xmlns:a16="http://schemas.microsoft.com/office/drawing/2014/main" val="556346253"/>
                    </a:ext>
                  </a:extLst>
                </a:gridCol>
              </a:tblGrid>
              <a:tr h="754322">
                <a:tc>
                  <a:txBody>
                    <a:bodyPr/>
                    <a:lstStyle/>
                    <a:p>
                      <a:r>
                        <a:rPr lang="en-US" b="1" dirty="0"/>
                        <a:t>Metallicity Bin</a:t>
                      </a:r>
                    </a:p>
                  </a:txBody>
                  <a:tcPr/>
                </a:tc>
                <a:tc>
                  <a:txBody>
                    <a:bodyPr/>
                    <a:lstStyle/>
                    <a:p>
                      <a:r>
                        <a:rPr lang="en-US" b="1" dirty="0"/>
                        <a:t>High Alpha</a:t>
                      </a:r>
                    </a:p>
                  </a:txBody>
                  <a:tcPr/>
                </a:tc>
                <a:tc>
                  <a:txBody>
                    <a:bodyPr/>
                    <a:lstStyle/>
                    <a:p>
                      <a:r>
                        <a:rPr lang="en-US" b="1" dirty="0"/>
                        <a:t>Low Alpha</a:t>
                      </a:r>
                    </a:p>
                  </a:txBody>
                  <a:tcPr/>
                </a:tc>
                <a:extLst>
                  <a:ext uri="{0D108BD9-81ED-4DB2-BD59-A6C34878D82A}">
                    <a16:rowId xmlns:a16="http://schemas.microsoft.com/office/drawing/2014/main" val="413065133"/>
                  </a:ext>
                </a:extLst>
              </a:tr>
              <a:tr h="754322">
                <a:tc>
                  <a:txBody>
                    <a:bodyPr/>
                    <a:lstStyle/>
                    <a:p>
                      <a:r>
                        <a:rPr lang="en-US" dirty="0"/>
                        <a:t>VMP ( &lt; -2 )</a:t>
                      </a:r>
                    </a:p>
                  </a:txBody>
                  <a:tcPr/>
                </a:tc>
                <a:tc>
                  <a:txBody>
                    <a:bodyPr/>
                    <a:lstStyle/>
                    <a:p>
                      <a:r>
                        <a:rPr lang="en-US" dirty="0"/>
                        <a:t>Isotropic, non-rotating halo</a:t>
                      </a:r>
                    </a:p>
                  </a:txBody>
                  <a:tcPr/>
                </a:tc>
                <a:tc>
                  <a:txBody>
                    <a:bodyPr/>
                    <a:lstStyle/>
                    <a:p>
                      <a:r>
                        <a:rPr lang="en-US" dirty="0"/>
                        <a:t>Isotropic, non-rotating halo</a:t>
                      </a:r>
                    </a:p>
                    <a:p>
                      <a:r>
                        <a:rPr lang="el-GR" dirty="0"/>
                        <a:t>α </a:t>
                      </a:r>
                      <a:r>
                        <a:rPr lang="en-US" dirty="0"/>
                        <a:t>has little influence on halo here</a:t>
                      </a:r>
                    </a:p>
                  </a:txBody>
                  <a:tcPr/>
                </a:tc>
                <a:extLst>
                  <a:ext uri="{0D108BD9-81ED-4DB2-BD59-A6C34878D82A}">
                    <a16:rowId xmlns:a16="http://schemas.microsoft.com/office/drawing/2014/main" val="2945204143"/>
                  </a:ext>
                </a:extLst>
              </a:tr>
              <a:tr h="754322">
                <a:tc>
                  <a:txBody>
                    <a:bodyPr/>
                    <a:lstStyle/>
                    <a:p>
                      <a:r>
                        <a:rPr lang="en-US" dirty="0"/>
                        <a:t>IMP ( -2 to -1.6)</a:t>
                      </a:r>
                    </a:p>
                  </a:txBody>
                  <a:tcPr/>
                </a:tc>
                <a:tc>
                  <a:txBody>
                    <a:bodyPr/>
                    <a:lstStyle/>
                    <a:p>
                      <a:r>
                        <a:rPr lang="en-US" dirty="0"/>
                        <a:t>Two radially biased components</a:t>
                      </a:r>
                    </a:p>
                    <a:p>
                      <a:r>
                        <a:rPr lang="en-US" dirty="0"/>
                        <a:t>Limited rotation (possible misclassified stars)</a:t>
                      </a:r>
                    </a:p>
                  </a:txBody>
                  <a:tcPr/>
                </a:tc>
                <a:tc>
                  <a:txBody>
                    <a:bodyPr/>
                    <a:lstStyle/>
                    <a:p>
                      <a:r>
                        <a:rPr lang="en-US" dirty="0"/>
                        <a:t>Distinct prograde + stationary halo components</a:t>
                      </a:r>
                    </a:p>
                  </a:txBody>
                  <a:tcPr/>
                </a:tc>
                <a:extLst>
                  <a:ext uri="{0D108BD9-81ED-4DB2-BD59-A6C34878D82A}">
                    <a16:rowId xmlns:a16="http://schemas.microsoft.com/office/drawing/2014/main" val="2179502980"/>
                  </a:ext>
                </a:extLst>
              </a:tr>
              <a:tr h="429261">
                <a:tc>
                  <a:txBody>
                    <a:bodyPr/>
                    <a:lstStyle/>
                    <a:p>
                      <a:r>
                        <a:rPr lang="en-US" dirty="0"/>
                        <a:t>MP1 ( -1.6 to -1.3)</a:t>
                      </a:r>
                    </a:p>
                  </a:txBody>
                  <a:tcPr/>
                </a:tc>
                <a:tc>
                  <a:txBody>
                    <a:bodyPr/>
                    <a:lstStyle/>
                    <a:p>
                      <a:r>
                        <a:rPr lang="en-US" dirty="0"/>
                        <a:t>Emergence of thick disc</a:t>
                      </a:r>
                    </a:p>
                  </a:txBody>
                  <a:tcPr/>
                </a:tc>
                <a:tc>
                  <a:txBody>
                    <a:bodyPr/>
                    <a:lstStyle/>
                    <a:p>
                      <a:r>
                        <a:rPr lang="en-US" dirty="0"/>
                        <a:t>GS/E-like halo appears</a:t>
                      </a:r>
                    </a:p>
                    <a:p>
                      <a:r>
                        <a:rPr lang="en-US" dirty="0"/>
                        <a:t>Supports merger-driven structure</a:t>
                      </a:r>
                    </a:p>
                    <a:p>
                      <a:endParaRPr lang="en-US" dirty="0"/>
                    </a:p>
                  </a:txBody>
                  <a:tcPr/>
                </a:tc>
                <a:extLst>
                  <a:ext uri="{0D108BD9-81ED-4DB2-BD59-A6C34878D82A}">
                    <a16:rowId xmlns:a16="http://schemas.microsoft.com/office/drawing/2014/main" val="310553715"/>
                  </a:ext>
                </a:extLst>
              </a:tr>
              <a:tr h="754322">
                <a:tc>
                  <a:txBody>
                    <a:bodyPr/>
                    <a:lstStyle/>
                    <a:p>
                      <a:r>
                        <a:rPr lang="en-US" dirty="0"/>
                        <a:t>MP2 (-1.3 to -1.0)</a:t>
                      </a:r>
                    </a:p>
                  </a:txBody>
                  <a:tcPr/>
                </a:tc>
                <a:tc>
                  <a:txBody>
                    <a:bodyPr/>
                    <a:lstStyle/>
                    <a:p>
                      <a:r>
                        <a:rPr lang="en-US" dirty="0"/>
                        <a:t>Hotter, massive disc</a:t>
                      </a:r>
                    </a:p>
                    <a:p>
                      <a:r>
                        <a:rPr lang="en-US" dirty="0"/>
                        <a:t>Gradual disc buildup</a:t>
                      </a:r>
                    </a:p>
                  </a:txBody>
                  <a:tcPr/>
                </a:tc>
                <a:tc>
                  <a:txBody>
                    <a:bodyPr/>
                    <a:lstStyle/>
                    <a:p>
                      <a:r>
                        <a:rPr lang="en-US" dirty="0"/>
                        <a:t>high V/</a:t>
                      </a:r>
                      <a:r>
                        <a:rPr lang="el-GR" dirty="0"/>
                        <a:t>σ</a:t>
                      </a:r>
                      <a:r>
                        <a:rPr lang="en-GB" dirty="0"/>
                        <a:t> - </a:t>
                      </a:r>
                      <a:r>
                        <a:rPr lang="en-US" dirty="0"/>
                        <a:t>Sharp disc onset; dynamically colder.</a:t>
                      </a:r>
                    </a:p>
                  </a:txBody>
                  <a:tcPr/>
                </a:tc>
                <a:extLst>
                  <a:ext uri="{0D108BD9-81ED-4DB2-BD59-A6C34878D82A}">
                    <a16:rowId xmlns:a16="http://schemas.microsoft.com/office/drawing/2014/main" val="4202990058"/>
                  </a:ext>
                </a:extLst>
              </a:tr>
            </a:tbl>
          </a:graphicData>
        </a:graphic>
      </p:graphicFrame>
      <p:pic>
        <p:nvPicPr>
          <p:cNvPr id="4" name="Picture 2" descr="The University of Cambridge primary logo, displaying the University name and coat of arms.">
            <a:extLst>
              <a:ext uri="{FF2B5EF4-FFF2-40B4-BE49-F238E27FC236}">
                <a16:creationId xmlns:a16="http://schemas.microsoft.com/office/drawing/2014/main" id="{A137F209-5A54-2114-F0AA-18EF689CF3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0253" y="365125"/>
            <a:ext cx="2624666" cy="545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1418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5D019F-E849-925D-2A98-08D713D65D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93EA33-7B01-3AC9-FEB5-F603F5996BEA}"/>
              </a:ext>
            </a:extLst>
          </p:cNvPr>
          <p:cNvSpPr>
            <a:spLocks noGrp="1"/>
          </p:cNvSpPr>
          <p:nvPr>
            <p:ph type="title"/>
          </p:nvPr>
        </p:nvSpPr>
        <p:spPr/>
        <p:txBody>
          <a:bodyPr/>
          <a:lstStyle/>
          <a:p>
            <a:r>
              <a:rPr lang="en-US" dirty="0"/>
              <a:t>Building on Viswanathan et al. 2024</a:t>
            </a:r>
          </a:p>
        </p:txBody>
      </p:sp>
      <p:sp>
        <p:nvSpPr>
          <p:cNvPr id="3" name="Content Placeholder 2">
            <a:extLst>
              <a:ext uri="{FF2B5EF4-FFF2-40B4-BE49-F238E27FC236}">
                <a16:creationId xmlns:a16="http://schemas.microsoft.com/office/drawing/2014/main" id="{3583F0E6-AD96-D044-508A-998E8F27A92B}"/>
              </a:ext>
            </a:extLst>
          </p:cNvPr>
          <p:cNvSpPr>
            <a:spLocks noGrp="1"/>
          </p:cNvSpPr>
          <p:nvPr>
            <p:ph idx="1"/>
          </p:nvPr>
        </p:nvSpPr>
        <p:spPr>
          <a:xfrm>
            <a:off x="200893" y="1825625"/>
            <a:ext cx="10515600" cy="4351338"/>
          </a:xfrm>
        </p:spPr>
        <p:txBody>
          <a:bodyPr/>
          <a:lstStyle/>
          <a:p>
            <a:r>
              <a:rPr lang="en-US" dirty="0"/>
              <a:t>Instead of fixed 2 components (as in Viswanathan et al.), we optimized component number using BIC in each metallicity bin.</a:t>
            </a:r>
          </a:p>
          <a:p>
            <a:r>
              <a:rPr lang="en-US" dirty="0"/>
              <a:t>Captured complex structures: multiple halo populations, thick disc emergence, and transitions across bins.</a:t>
            </a:r>
          </a:p>
          <a:p>
            <a:r>
              <a:rPr lang="en-US" dirty="0"/>
              <a:t>GS/E-like kinematics in high-</a:t>
            </a:r>
            <a:r>
              <a:rPr lang="el-GR" dirty="0"/>
              <a:t>α </a:t>
            </a:r>
            <a:r>
              <a:rPr lang="en-US" dirty="0"/>
              <a:t>stars, though GS/E progenitor expected to be </a:t>
            </a:r>
            <a:r>
              <a:rPr lang="el-GR" dirty="0"/>
              <a:t>α-</a:t>
            </a:r>
            <a:r>
              <a:rPr lang="en-US" dirty="0"/>
              <a:t>poor.</a:t>
            </a:r>
          </a:p>
          <a:p>
            <a:pPr lvl="1"/>
            <a:r>
              <a:rPr lang="en-US" dirty="0"/>
              <a:t>Abundance uncertainties at low S/N</a:t>
            </a:r>
          </a:p>
          <a:p>
            <a:pPr lvl="1"/>
            <a:r>
              <a:rPr lang="en-US" dirty="0"/>
              <a:t>Quantify impact of abundance measurement errors on </a:t>
            </a:r>
            <a:r>
              <a:rPr lang="el-GR" dirty="0"/>
              <a:t>α-</a:t>
            </a:r>
            <a:r>
              <a:rPr lang="en-US" dirty="0"/>
              <a:t>sequence classification.</a:t>
            </a:r>
          </a:p>
          <a:p>
            <a:pPr lvl="1"/>
            <a:r>
              <a:rPr lang="en-US" dirty="0"/>
              <a:t>Cross-match with APOGGEE…</a:t>
            </a:r>
          </a:p>
          <a:p>
            <a:pPr lvl="1"/>
            <a:endParaRPr lang="en-US" dirty="0"/>
          </a:p>
        </p:txBody>
      </p:sp>
      <p:pic>
        <p:nvPicPr>
          <p:cNvPr id="4" name="Picture 2" descr="The University of Cambridge primary logo, displaying the University name and coat of arms.">
            <a:extLst>
              <a:ext uri="{FF2B5EF4-FFF2-40B4-BE49-F238E27FC236}">
                <a16:creationId xmlns:a16="http://schemas.microsoft.com/office/drawing/2014/main" id="{BA3887C3-50B5-F710-0836-5B40D7071E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0253" y="365125"/>
            <a:ext cx="2624666" cy="545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91340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37DE2-CDC5-B737-226B-82DD661B6F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1D2FE3-2E31-07AD-325E-5322C9CFDCA3}"/>
              </a:ext>
            </a:extLst>
          </p:cNvPr>
          <p:cNvSpPr>
            <a:spLocks noGrp="1"/>
          </p:cNvSpPr>
          <p:nvPr>
            <p:ph type="title"/>
          </p:nvPr>
        </p:nvSpPr>
        <p:spPr/>
        <p:txBody>
          <a:bodyPr/>
          <a:lstStyle/>
          <a:p>
            <a:r>
              <a:rPr lang="en-US" dirty="0"/>
              <a:t>Selection Effects</a:t>
            </a:r>
          </a:p>
        </p:txBody>
      </p:sp>
      <p:sp>
        <p:nvSpPr>
          <p:cNvPr id="3" name="Content Placeholder 2">
            <a:extLst>
              <a:ext uri="{FF2B5EF4-FFF2-40B4-BE49-F238E27FC236}">
                <a16:creationId xmlns:a16="http://schemas.microsoft.com/office/drawing/2014/main" id="{2101509E-1635-154B-5F68-5AAC520DD4EE}"/>
              </a:ext>
            </a:extLst>
          </p:cNvPr>
          <p:cNvSpPr>
            <a:spLocks noGrp="1"/>
          </p:cNvSpPr>
          <p:nvPr>
            <p:ph idx="1"/>
          </p:nvPr>
        </p:nvSpPr>
        <p:spPr>
          <a:xfrm>
            <a:off x="242455" y="1690688"/>
            <a:ext cx="9120909" cy="4838411"/>
          </a:xfrm>
        </p:spPr>
        <p:txBody>
          <a:bodyPr>
            <a:normAutofit/>
          </a:bodyPr>
          <a:lstStyle/>
          <a:p>
            <a:r>
              <a:rPr lang="en-US" dirty="0"/>
              <a:t>Galactic latitude cut excludes stars near the disc midplane → suppresses thin disc detection</a:t>
            </a:r>
          </a:p>
          <a:p>
            <a:r>
              <a:rPr lang="en-US" dirty="0"/>
              <a:t>Low-</a:t>
            </a:r>
            <a:r>
              <a:rPr lang="el-GR" dirty="0"/>
              <a:t>α </a:t>
            </a:r>
            <a:r>
              <a:rPr lang="en-US" dirty="0"/>
              <a:t>cold disc component at high [M/H] appears when this cut is relaxed — excluded from analysis to avoid bias</a:t>
            </a:r>
          </a:p>
          <a:p>
            <a:r>
              <a:rPr lang="en-US" dirty="0"/>
              <a:t>Focus is on disc onset and halo-disc transition, not on the well-established thin disc</a:t>
            </a:r>
          </a:p>
          <a:p>
            <a:pPr lvl="1"/>
            <a:r>
              <a:rPr lang="en-US" dirty="0"/>
              <a:t>Bias sample towards disc stars</a:t>
            </a:r>
          </a:p>
          <a:p>
            <a:pPr lvl="1"/>
            <a:r>
              <a:rPr lang="en-US" dirty="0"/>
              <a:t>Increase abundance uncertainty (Gaia XP less reliable in high extinction)</a:t>
            </a:r>
          </a:p>
          <a:p>
            <a:pPr lvl="1"/>
            <a:r>
              <a:rPr lang="en-US" dirty="0"/>
              <a:t>Obscure kinematic transitions central to the study</a:t>
            </a:r>
          </a:p>
          <a:p>
            <a:r>
              <a:rPr lang="en-US" dirty="0"/>
              <a:t>Not representative of the entire Milky Way</a:t>
            </a:r>
          </a:p>
          <a:p>
            <a:endParaRPr lang="en-US" dirty="0"/>
          </a:p>
          <a:p>
            <a:endParaRPr lang="en-US" dirty="0"/>
          </a:p>
        </p:txBody>
      </p:sp>
      <p:pic>
        <p:nvPicPr>
          <p:cNvPr id="4" name="Picture 2" descr="The University of Cambridge primary logo, displaying the University name and coat of arms.">
            <a:extLst>
              <a:ext uri="{FF2B5EF4-FFF2-40B4-BE49-F238E27FC236}">
                <a16:creationId xmlns:a16="http://schemas.microsoft.com/office/drawing/2014/main" id="{5C8720E4-5E3E-C476-1E5A-4F51BD2B45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0253" y="365125"/>
            <a:ext cx="2624666" cy="5454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CA1D73C-E336-1DE1-7983-F6857F737B50}"/>
              </a:ext>
            </a:extLst>
          </p:cNvPr>
          <p:cNvPicPr>
            <a:picLocks noChangeAspect="1"/>
          </p:cNvPicPr>
          <p:nvPr/>
        </p:nvPicPr>
        <p:blipFill>
          <a:blip r:embed="rId4"/>
          <a:stretch>
            <a:fillRect/>
          </a:stretch>
        </p:blipFill>
        <p:spPr>
          <a:xfrm>
            <a:off x="9363364" y="2301001"/>
            <a:ext cx="2433781" cy="3617783"/>
          </a:xfrm>
          <a:prstGeom prst="rect">
            <a:avLst/>
          </a:prstGeom>
        </p:spPr>
      </p:pic>
    </p:spTree>
    <p:extLst>
      <p:ext uri="{BB962C8B-B14F-4D97-AF65-F5344CB8AC3E}">
        <p14:creationId xmlns:p14="http://schemas.microsoft.com/office/powerpoint/2010/main" val="1073864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4435B-487D-BF86-33B9-3FD0B36E74C8}"/>
              </a:ext>
            </a:extLst>
          </p:cNvPr>
          <p:cNvSpPr>
            <a:spLocks noGrp="1"/>
          </p:cNvSpPr>
          <p:nvPr>
            <p:ph type="title"/>
          </p:nvPr>
        </p:nvSpPr>
        <p:spPr/>
        <p:txBody>
          <a:bodyPr/>
          <a:lstStyle/>
          <a:p>
            <a:r>
              <a:rPr lang="en-US" dirty="0"/>
              <a:t>Project aims</a:t>
            </a:r>
          </a:p>
        </p:txBody>
      </p:sp>
      <p:sp>
        <p:nvSpPr>
          <p:cNvPr id="3" name="Content Placeholder 2">
            <a:extLst>
              <a:ext uri="{FF2B5EF4-FFF2-40B4-BE49-F238E27FC236}">
                <a16:creationId xmlns:a16="http://schemas.microsoft.com/office/drawing/2014/main" id="{D96D056A-B2FA-F85B-68B9-24E86C08CB9B}"/>
              </a:ext>
            </a:extLst>
          </p:cNvPr>
          <p:cNvSpPr>
            <a:spLocks noGrp="1"/>
          </p:cNvSpPr>
          <p:nvPr>
            <p:ph idx="1"/>
          </p:nvPr>
        </p:nvSpPr>
        <p:spPr/>
        <p:txBody>
          <a:bodyPr>
            <a:normAutofit fontScale="92500" lnSpcReduction="10000"/>
          </a:bodyPr>
          <a:lstStyle/>
          <a:p>
            <a:r>
              <a:rPr lang="en-US" dirty="0"/>
              <a:t>Reproducibility of Zhang et al. 2024</a:t>
            </a:r>
          </a:p>
          <a:p>
            <a:pPr lvl="1"/>
            <a:r>
              <a:rPr lang="en-US" dirty="0"/>
              <a:t>‘On the existence of a very metal-poor disc in the Milky Way’</a:t>
            </a:r>
          </a:p>
          <a:p>
            <a:pPr lvl="1"/>
            <a:r>
              <a:rPr lang="en-US" dirty="0"/>
              <a:t>Addresses the debate on on whether the Milky Way’s disk extends to low metallicities.</a:t>
            </a:r>
          </a:p>
          <a:p>
            <a:pPr lvl="1"/>
            <a:r>
              <a:rPr lang="en-US" dirty="0"/>
              <a:t>Uses unsupervised learning to identify physical structures of the Milky Way.</a:t>
            </a:r>
          </a:p>
          <a:p>
            <a:pPr lvl="1"/>
            <a:r>
              <a:rPr lang="en-US" dirty="0"/>
              <a:t>Does a genuine in-situ metal-poor disc exist or spun-up debris from early mergers ?</a:t>
            </a:r>
          </a:p>
          <a:p>
            <a:pPr lvl="1"/>
            <a:endParaRPr lang="en-US" dirty="0"/>
          </a:p>
          <a:p>
            <a:r>
              <a:rPr lang="en-US" dirty="0"/>
              <a:t>Extend on analysis using Viswanathan et al. 2024</a:t>
            </a:r>
          </a:p>
          <a:p>
            <a:pPr lvl="1"/>
            <a:r>
              <a:rPr lang="en-US" dirty="0"/>
              <a:t>‘A slow spin to win - the gradual evolution of the proto-Galaxy to the old disc’</a:t>
            </a:r>
          </a:p>
          <a:p>
            <a:pPr lvl="1"/>
            <a:r>
              <a:rPr lang="en-US" dirty="0"/>
              <a:t>Include another dimension to analysis to further understand when the Milky Way’s disk formed.</a:t>
            </a:r>
          </a:p>
        </p:txBody>
      </p:sp>
      <p:pic>
        <p:nvPicPr>
          <p:cNvPr id="4" name="Picture 2" descr="The University of Cambridge primary logo, displaying the University name and coat of arms.">
            <a:extLst>
              <a:ext uri="{FF2B5EF4-FFF2-40B4-BE49-F238E27FC236}">
                <a16:creationId xmlns:a16="http://schemas.microsoft.com/office/drawing/2014/main" id="{AB233E19-A764-4031-07B8-80EFB27658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0253" y="365125"/>
            <a:ext cx="2624666" cy="545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64021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F4B33-2BB7-FDA4-F733-DEA225841F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511FF8-098C-96C3-AB60-EAB328E8BAFE}"/>
              </a:ext>
            </a:extLst>
          </p:cNvPr>
          <p:cNvSpPr>
            <a:spLocks noGrp="1"/>
          </p:cNvSpPr>
          <p:nvPr>
            <p:ph type="title"/>
          </p:nvPr>
        </p:nvSpPr>
        <p:spPr/>
        <p:txBody>
          <a:bodyPr/>
          <a:lstStyle/>
          <a:p>
            <a:r>
              <a:rPr lang="en-US" dirty="0"/>
              <a:t>GMM limitations</a:t>
            </a:r>
          </a:p>
        </p:txBody>
      </p:sp>
      <p:sp>
        <p:nvSpPr>
          <p:cNvPr id="3" name="Content Placeholder 2">
            <a:extLst>
              <a:ext uri="{FF2B5EF4-FFF2-40B4-BE49-F238E27FC236}">
                <a16:creationId xmlns:a16="http://schemas.microsoft.com/office/drawing/2014/main" id="{B520A021-5A96-DCBB-8BEF-C29F676AF241}"/>
              </a:ext>
            </a:extLst>
          </p:cNvPr>
          <p:cNvSpPr>
            <a:spLocks noGrp="1"/>
          </p:cNvSpPr>
          <p:nvPr>
            <p:ph idx="1"/>
          </p:nvPr>
        </p:nvSpPr>
        <p:spPr/>
        <p:txBody>
          <a:bodyPr/>
          <a:lstStyle/>
          <a:p>
            <a:r>
              <a:rPr lang="en-US" dirty="0"/>
              <a:t>GMMs impose symmetric, ellipsoidal velocity structures</a:t>
            </a:r>
          </a:p>
          <a:p>
            <a:pPr lvl="1"/>
            <a:r>
              <a:rPr lang="en-US" dirty="0"/>
              <a:t>Oversimplifies true non-Gaussian Galactic kinematics</a:t>
            </a:r>
          </a:p>
          <a:p>
            <a:r>
              <a:rPr lang="en-US" dirty="0"/>
              <a:t>For example:</a:t>
            </a:r>
          </a:p>
          <a:p>
            <a:pPr lvl="1"/>
            <a:r>
              <a:rPr lang="en-US" dirty="0"/>
              <a:t>Thin disc: non-Gaussian due to asymmetric drift </a:t>
            </a:r>
          </a:p>
          <a:p>
            <a:pPr lvl="1"/>
            <a:r>
              <a:rPr lang="en-US" dirty="0"/>
              <a:t>GS/E debris: bimodal radial velocity structure</a:t>
            </a:r>
          </a:p>
          <a:p>
            <a:pPr lvl="1"/>
            <a:r>
              <a:rPr lang="en-US" dirty="0"/>
              <a:t>Galactic bar: induces asymmetric resonances</a:t>
            </a:r>
          </a:p>
        </p:txBody>
      </p:sp>
      <p:pic>
        <p:nvPicPr>
          <p:cNvPr id="4" name="Picture 2" descr="The University of Cambridge primary logo, displaying the University name and coat of arms.">
            <a:extLst>
              <a:ext uri="{FF2B5EF4-FFF2-40B4-BE49-F238E27FC236}">
                <a16:creationId xmlns:a16="http://schemas.microsoft.com/office/drawing/2014/main" id="{BDFD3372-12C7-9E40-7CDC-E264C4811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0253" y="365125"/>
            <a:ext cx="2624666" cy="545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59073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2E1BB3-B11B-0316-F197-76D3604869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2AFF1E-775E-6762-8598-3F7E6C415570}"/>
              </a:ext>
            </a:extLst>
          </p:cNvPr>
          <p:cNvSpPr>
            <a:spLocks noGrp="1"/>
          </p:cNvSpPr>
          <p:nvPr>
            <p:ph type="title"/>
          </p:nvPr>
        </p:nvSpPr>
        <p:spPr/>
        <p:txBody>
          <a:bodyPr/>
          <a:lstStyle/>
          <a:p>
            <a:r>
              <a:rPr lang="en-US" dirty="0"/>
              <a:t>Next step: Physically Meaningful Models</a:t>
            </a:r>
          </a:p>
        </p:txBody>
      </p:sp>
      <p:sp>
        <p:nvSpPr>
          <p:cNvPr id="3" name="Content Placeholder 2">
            <a:extLst>
              <a:ext uri="{FF2B5EF4-FFF2-40B4-BE49-F238E27FC236}">
                <a16:creationId xmlns:a16="http://schemas.microsoft.com/office/drawing/2014/main" id="{F123BDDA-A634-3A4B-5DF7-D64A091FC57E}"/>
              </a:ext>
            </a:extLst>
          </p:cNvPr>
          <p:cNvSpPr>
            <a:spLocks noGrp="1"/>
          </p:cNvSpPr>
          <p:nvPr>
            <p:ph idx="1"/>
          </p:nvPr>
        </p:nvSpPr>
        <p:spPr/>
        <p:txBody>
          <a:bodyPr/>
          <a:lstStyle/>
          <a:p>
            <a:r>
              <a:rPr lang="en-US" dirty="0"/>
              <a:t>We need models that are grounded in dynamics and the Galactic Potential</a:t>
            </a:r>
          </a:p>
          <a:p>
            <a:r>
              <a:rPr lang="en-US" dirty="0"/>
              <a:t>ROADMAPPING/AGAMA</a:t>
            </a:r>
          </a:p>
          <a:p>
            <a:pPr lvl="1"/>
            <a:r>
              <a:rPr lang="en-US" dirty="0"/>
              <a:t>Fits action-based distribution functions to observed data</a:t>
            </a:r>
          </a:p>
          <a:p>
            <a:pPr lvl="2"/>
            <a:r>
              <a:rPr lang="en-US" dirty="0"/>
              <a:t>Can fit for realistic kinematics (asymmetric drift, velocity anisotropy)</a:t>
            </a:r>
          </a:p>
          <a:p>
            <a:pPr lvl="2"/>
            <a:r>
              <a:rPr lang="en-US" dirty="0"/>
              <a:t>Links structure directly to mass and orbit distribution</a:t>
            </a:r>
          </a:p>
          <a:p>
            <a:pPr lvl="1"/>
            <a:r>
              <a:rPr lang="en-US" dirty="0"/>
              <a:t>Fit multi-component DFs (</a:t>
            </a:r>
            <a:r>
              <a:rPr lang="en-US" dirty="0" err="1"/>
              <a:t>eg.</a:t>
            </a:r>
            <a:r>
              <a:rPr lang="en-US" dirty="0"/>
              <a:t> thick + thin disc, halo) using real Gaia kinematics.</a:t>
            </a:r>
          </a:p>
          <a:p>
            <a:pPr lvl="1"/>
            <a:r>
              <a:rPr lang="en-US" dirty="0"/>
              <a:t>May allow us to extract clean population boundaries and their dynamical properties.</a:t>
            </a:r>
          </a:p>
          <a:p>
            <a:pPr lvl="1"/>
            <a:endParaRPr lang="en-US" dirty="0"/>
          </a:p>
        </p:txBody>
      </p:sp>
      <p:pic>
        <p:nvPicPr>
          <p:cNvPr id="4" name="Picture 2" descr="The University of Cambridge primary logo, displaying the University name and coat of arms.">
            <a:extLst>
              <a:ext uri="{FF2B5EF4-FFF2-40B4-BE49-F238E27FC236}">
                <a16:creationId xmlns:a16="http://schemas.microsoft.com/office/drawing/2014/main" id="{0969EFDC-169C-5D95-1D6B-741220DB1C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0253" y="365125"/>
            <a:ext cx="2624666" cy="545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53414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16302-93C5-1748-E8B8-0EEF9DBD5C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B87EEC-D471-04E2-0A30-10B152A7D73D}"/>
              </a:ext>
            </a:extLst>
          </p:cNvPr>
          <p:cNvSpPr>
            <a:spLocks noGrp="1"/>
          </p:cNvSpPr>
          <p:nvPr>
            <p:ph type="title"/>
          </p:nvPr>
        </p:nvSpPr>
        <p:spPr/>
        <p:txBody>
          <a:bodyPr/>
          <a:lstStyle/>
          <a:p>
            <a:r>
              <a:rPr lang="en-US" dirty="0"/>
              <a:t>Next step: Simulations</a:t>
            </a:r>
          </a:p>
        </p:txBody>
      </p:sp>
      <p:sp>
        <p:nvSpPr>
          <p:cNvPr id="3" name="Content Placeholder 2">
            <a:extLst>
              <a:ext uri="{FF2B5EF4-FFF2-40B4-BE49-F238E27FC236}">
                <a16:creationId xmlns:a16="http://schemas.microsoft.com/office/drawing/2014/main" id="{48F5A800-4D34-7850-5CF6-E7B6FB701145}"/>
              </a:ext>
            </a:extLst>
          </p:cNvPr>
          <p:cNvSpPr>
            <a:spLocks noGrp="1"/>
          </p:cNvSpPr>
          <p:nvPr>
            <p:ph idx="1"/>
          </p:nvPr>
        </p:nvSpPr>
        <p:spPr/>
        <p:txBody>
          <a:bodyPr>
            <a:normAutofit fontScale="85000" lnSpcReduction="20000"/>
          </a:bodyPr>
          <a:lstStyle/>
          <a:p>
            <a:r>
              <a:rPr lang="en-US" dirty="0"/>
              <a:t>AURIGA</a:t>
            </a:r>
          </a:p>
          <a:p>
            <a:pPr lvl="1"/>
            <a:r>
              <a:rPr lang="en-US" dirty="0"/>
              <a:t>Cosmological zoom-in simulations of Milky Way-like galaxies</a:t>
            </a:r>
          </a:p>
          <a:p>
            <a:pPr lvl="1"/>
            <a:r>
              <a:rPr lang="en-US" dirty="0"/>
              <a:t>Include realistic disc formation, mergers…</a:t>
            </a:r>
          </a:p>
          <a:p>
            <a:pPr lvl="1"/>
            <a:r>
              <a:rPr lang="en-US" dirty="0"/>
              <a:t>Resolve the build-up of stellar components over time</a:t>
            </a:r>
          </a:p>
          <a:p>
            <a:r>
              <a:rPr lang="en-US" dirty="0"/>
              <a:t>Fire-2</a:t>
            </a:r>
          </a:p>
          <a:p>
            <a:pPr lvl="1"/>
            <a:r>
              <a:rPr lang="en-US" dirty="0"/>
              <a:t>High resolution simulations</a:t>
            </a:r>
          </a:p>
          <a:p>
            <a:pPr lvl="1"/>
            <a:r>
              <a:rPr lang="en-US" dirty="0"/>
              <a:t>Track individual enrichment events from core-collapse &amp; Type </a:t>
            </a:r>
            <a:r>
              <a:rPr lang="en-US" dirty="0" err="1"/>
              <a:t>Ia</a:t>
            </a:r>
            <a:r>
              <a:rPr lang="en-US" dirty="0"/>
              <a:t> Sne</a:t>
            </a:r>
          </a:p>
          <a:p>
            <a:pPr lvl="1"/>
            <a:r>
              <a:rPr lang="en-US" dirty="0"/>
              <a:t>Provide detailed [M/H] and [</a:t>
            </a:r>
            <a:r>
              <a:rPr lang="el-GR" dirty="0"/>
              <a:t>α/</a:t>
            </a:r>
            <a:r>
              <a:rPr lang="en-US" dirty="0"/>
              <a:t>Fe] evolution</a:t>
            </a:r>
          </a:p>
          <a:p>
            <a:pPr lvl="1"/>
            <a:endParaRPr lang="en-US" dirty="0"/>
          </a:p>
          <a:p>
            <a:r>
              <a:rPr lang="en-US" dirty="0"/>
              <a:t>Test alpha sequence boundaries over time</a:t>
            </a:r>
          </a:p>
          <a:p>
            <a:r>
              <a:rPr lang="en-US" dirty="0"/>
              <a:t>Compare disc formation epochs</a:t>
            </a:r>
          </a:p>
          <a:p>
            <a:r>
              <a:rPr lang="en-US" dirty="0"/>
              <a:t>Validate major merger signatures</a:t>
            </a:r>
          </a:p>
          <a:p>
            <a:r>
              <a:rPr lang="en-US" dirty="0"/>
              <a:t>Generate synthetic surveys</a:t>
            </a:r>
          </a:p>
          <a:p>
            <a:endParaRPr lang="en-US" dirty="0"/>
          </a:p>
          <a:p>
            <a:pPr lvl="1"/>
            <a:endParaRPr lang="en-US" dirty="0"/>
          </a:p>
          <a:p>
            <a:pPr lvl="1"/>
            <a:endParaRPr lang="en-US" dirty="0"/>
          </a:p>
        </p:txBody>
      </p:sp>
      <p:pic>
        <p:nvPicPr>
          <p:cNvPr id="4" name="Picture 2" descr="The University of Cambridge primary logo, displaying the University name and coat of arms.">
            <a:extLst>
              <a:ext uri="{FF2B5EF4-FFF2-40B4-BE49-F238E27FC236}">
                <a16:creationId xmlns:a16="http://schemas.microsoft.com/office/drawing/2014/main" id="{4E840615-F634-964A-F3DC-F045F5C95C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0253" y="365125"/>
            <a:ext cx="2624666" cy="545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453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5DD6AB-B54D-50C6-53FE-0BDA5D074E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FCD9AC-BD9F-1B24-F7A7-1A2AE4814F0D}"/>
              </a:ext>
            </a:extLst>
          </p:cNvPr>
          <p:cNvSpPr>
            <a:spLocks noGrp="1"/>
          </p:cNvSpPr>
          <p:nvPr>
            <p:ph type="title"/>
          </p:nvPr>
        </p:nvSpPr>
        <p:spPr/>
        <p:txBody>
          <a:bodyPr/>
          <a:lstStyle/>
          <a:p>
            <a:r>
              <a:rPr lang="en-US" dirty="0"/>
              <a:t>Next step: Extra-Galactic surveys</a:t>
            </a:r>
          </a:p>
        </p:txBody>
      </p:sp>
      <p:sp>
        <p:nvSpPr>
          <p:cNvPr id="3" name="Content Placeholder 2">
            <a:extLst>
              <a:ext uri="{FF2B5EF4-FFF2-40B4-BE49-F238E27FC236}">
                <a16:creationId xmlns:a16="http://schemas.microsoft.com/office/drawing/2014/main" id="{DEFB24A4-EF35-02D9-0933-1D120231949F}"/>
              </a:ext>
            </a:extLst>
          </p:cNvPr>
          <p:cNvSpPr>
            <a:spLocks noGrp="1"/>
          </p:cNvSpPr>
          <p:nvPr>
            <p:ph idx="1"/>
          </p:nvPr>
        </p:nvSpPr>
        <p:spPr/>
        <p:txBody>
          <a:bodyPr>
            <a:normAutofit lnSpcReduction="10000"/>
          </a:bodyPr>
          <a:lstStyle/>
          <a:p>
            <a:r>
              <a:rPr lang="en-US" dirty="0"/>
              <a:t>JWST</a:t>
            </a:r>
          </a:p>
          <a:p>
            <a:pPr lvl="1"/>
            <a:r>
              <a:rPr lang="en-US" dirty="0"/>
              <a:t>Can resolve individual red giants in low surface brightness outskirts of galaxies beyond the Local Group.</a:t>
            </a:r>
          </a:p>
          <a:p>
            <a:pPr lvl="1"/>
            <a:r>
              <a:rPr lang="en-US" dirty="0" err="1"/>
              <a:t>NIRSpec</a:t>
            </a:r>
            <a:r>
              <a:rPr lang="en-US" dirty="0"/>
              <a:t> captures key spectral features (CO, CN, Fe lines)  Meaning can derive metallicities and alpha abundances.</a:t>
            </a:r>
          </a:p>
          <a:p>
            <a:r>
              <a:rPr lang="en-US" dirty="0"/>
              <a:t>LSST Rubin</a:t>
            </a:r>
          </a:p>
          <a:p>
            <a:pPr lvl="1"/>
            <a:r>
              <a:rPr lang="en-US" dirty="0"/>
              <a:t>Will map entire galactic discs over a decade</a:t>
            </a:r>
          </a:p>
          <a:p>
            <a:pPr lvl="1"/>
            <a:r>
              <a:rPr lang="en-US" dirty="0"/>
              <a:t>Can deliver sub-milliarcsecond/year proper motions for bright stars</a:t>
            </a:r>
          </a:p>
          <a:p>
            <a:r>
              <a:rPr lang="en-US" dirty="0"/>
              <a:t>Combination</a:t>
            </a:r>
          </a:p>
          <a:p>
            <a:pPr lvl="1"/>
            <a:r>
              <a:rPr lang="en-US" dirty="0"/>
              <a:t>JWST for chemical abundance, LSST for phase-space information</a:t>
            </a:r>
          </a:p>
          <a:p>
            <a:pPr lvl="1"/>
            <a:r>
              <a:rPr lang="en-US" dirty="0"/>
              <a:t>Galaxy formation experiment across the nearby universe.</a:t>
            </a:r>
          </a:p>
          <a:p>
            <a:pPr lvl="1"/>
            <a:endParaRPr lang="en-US" dirty="0"/>
          </a:p>
        </p:txBody>
      </p:sp>
      <p:pic>
        <p:nvPicPr>
          <p:cNvPr id="4" name="Picture 2" descr="The University of Cambridge primary logo, displaying the University name and coat of arms.">
            <a:extLst>
              <a:ext uri="{FF2B5EF4-FFF2-40B4-BE49-F238E27FC236}">
                <a16:creationId xmlns:a16="http://schemas.microsoft.com/office/drawing/2014/main" id="{5BD46EEA-1213-6984-8A33-4F366C1357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0253" y="365125"/>
            <a:ext cx="2624666" cy="545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65866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8EA62-7E85-EB69-BA02-42C3CB98B5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59A761-3672-76A8-EC52-4E6B8E163CC4}"/>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438AE93A-425C-8E15-8C59-F7A54CC1B954}"/>
              </a:ext>
            </a:extLst>
          </p:cNvPr>
          <p:cNvSpPr>
            <a:spLocks noGrp="1"/>
          </p:cNvSpPr>
          <p:nvPr>
            <p:ph idx="1"/>
          </p:nvPr>
        </p:nvSpPr>
        <p:spPr/>
        <p:txBody>
          <a:bodyPr/>
          <a:lstStyle/>
          <a:p>
            <a:r>
              <a:rPr lang="en-US" dirty="0"/>
              <a:t>Successfully Reproduced of Zhang et al. 2024</a:t>
            </a:r>
          </a:p>
          <a:p>
            <a:r>
              <a:rPr lang="en-US" dirty="0"/>
              <a:t>Built on analysis by Viswanathan et al 2024. by dynamically fitting gaussians to fit physical structure.</a:t>
            </a:r>
          </a:p>
          <a:p>
            <a:r>
              <a:rPr lang="en-US" dirty="0"/>
              <a:t>Room for extension with new observational tools</a:t>
            </a:r>
          </a:p>
          <a:p>
            <a:r>
              <a:rPr lang="en-US" dirty="0"/>
              <a:t>Room for simulation-based methods to get more data and to use it as a test platform.</a:t>
            </a:r>
          </a:p>
          <a:p>
            <a:endParaRPr lang="en-US" dirty="0"/>
          </a:p>
        </p:txBody>
      </p:sp>
      <p:pic>
        <p:nvPicPr>
          <p:cNvPr id="4" name="Picture 2" descr="The University of Cambridge primary logo, displaying the University name and coat of arms.">
            <a:extLst>
              <a:ext uri="{FF2B5EF4-FFF2-40B4-BE49-F238E27FC236}">
                <a16:creationId xmlns:a16="http://schemas.microsoft.com/office/drawing/2014/main" id="{C7CBBFD2-626B-2DD1-3019-207F0210AD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0253" y="365125"/>
            <a:ext cx="2624666" cy="545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9872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BF5BD-6993-09E2-95C0-9713A68623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32CD63-336F-48C2-2187-098004B63F35}"/>
              </a:ext>
            </a:extLst>
          </p:cNvPr>
          <p:cNvSpPr>
            <a:spLocks noGrp="1"/>
          </p:cNvSpPr>
          <p:nvPr>
            <p:ph type="title"/>
          </p:nvPr>
        </p:nvSpPr>
        <p:spPr/>
        <p:txBody>
          <a:bodyPr/>
          <a:lstStyle/>
          <a:p>
            <a:r>
              <a:rPr lang="en-US" dirty="0"/>
              <a:t>The Milky Way Components</a:t>
            </a:r>
          </a:p>
        </p:txBody>
      </p:sp>
      <p:sp>
        <p:nvSpPr>
          <p:cNvPr id="3" name="Content Placeholder 2">
            <a:extLst>
              <a:ext uri="{FF2B5EF4-FFF2-40B4-BE49-F238E27FC236}">
                <a16:creationId xmlns:a16="http://schemas.microsoft.com/office/drawing/2014/main" id="{06061487-1DDB-55A8-3636-CE8279155CA5}"/>
              </a:ext>
            </a:extLst>
          </p:cNvPr>
          <p:cNvSpPr>
            <a:spLocks noGrp="1"/>
          </p:cNvSpPr>
          <p:nvPr>
            <p:ph idx="1"/>
          </p:nvPr>
        </p:nvSpPr>
        <p:spPr>
          <a:xfrm>
            <a:off x="838200" y="1825625"/>
            <a:ext cx="5807529" cy="4836432"/>
          </a:xfrm>
        </p:spPr>
        <p:txBody>
          <a:bodyPr>
            <a:normAutofit fontScale="85000" lnSpcReduction="20000"/>
          </a:bodyPr>
          <a:lstStyle/>
          <a:p>
            <a:r>
              <a:rPr lang="en-US" dirty="0"/>
              <a:t>Thin Disk</a:t>
            </a:r>
          </a:p>
          <a:p>
            <a:pPr lvl="1"/>
            <a:r>
              <a:rPr lang="en-US" dirty="0"/>
              <a:t>Contains majority of stars and most of the interstellar gas in the galaxy.</a:t>
            </a:r>
          </a:p>
          <a:p>
            <a:pPr lvl="1"/>
            <a:r>
              <a:rPr lang="en-US" dirty="0"/>
              <a:t>Ongoing star formation</a:t>
            </a:r>
          </a:p>
          <a:p>
            <a:r>
              <a:rPr lang="en-US" dirty="0"/>
              <a:t>Thick Disk</a:t>
            </a:r>
          </a:p>
          <a:p>
            <a:pPr lvl="1"/>
            <a:r>
              <a:rPr lang="en-US" dirty="0"/>
              <a:t>Like the thin disk but slightly older and thicker</a:t>
            </a:r>
          </a:p>
          <a:p>
            <a:r>
              <a:rPr lang="en-US" dirty="0"/>
              <a:t>Bulge</a:t>
            </a:r>
          </a:p>
          <a:p>
            <a:pPr lvl="1"/>
            <a:r>
              <a:rPr lang="en-US" dirty="0"/>
              <a:t>Has both old and young stars</a:t>
            </a:r>
          </a:p>
          <a:p>
            <a:pPr lvl="1"/>
            <a:r>
              <a:rPr lang="en-US" dirty="0"/>
              <a:t>Still a star forming environment, but stars have more random motions.</a:t>
            </a:r>
          </a:p>
          <a:p>
            <a:r>
              <a:rPr lang="en-US" dirty="0"/>
              <a:t>Roughly Spherical Halo</a:t>
            </a:r>
          </a:p>
          <a:p>
            <a:pPr lvl="1"/>
            <a:r>
              <a:rPr lang="en-US" dirty="0"/>
              <a:t>Small fraction of total stars.</a:t>
            </a:r>
          </a:p>
          <a:p>
            <a:pPr lvl="1"/>
            <a:r>
              <a:rPr lang="en-US" dirty="0"/>
              <a:t>Contains the oldest stars.</a:t>
            </a:r>
          </a:p>
          <a:p>
            <a:pPr lvl="1"/>
            <a:r>
              <a:rPr lang="en-US" dirty="0"/>
              <a:t>Contains clear signs of accreted globular clusters and dwarf galaxies.</a:t>
            </a:r>
          </a:p>
        </p:txBody>
      </p:sp>
      <p:pic>
        <p:nvPicPr>
          <p:cNvPr id="4" name="Picture 2" descr="The University of Cambridge primary logo, displaying the University name and coat of arms.">
            <a:extLst>
              <a:ext uri="{FF2B5EF4-FFF2-40B4-BE49-F238E27FC236}">
                <a16:creationId xmlns:a16="http://schemas.microsoft.com/office/drawing/2014/main" id="{A8389557-687C-31DE-3D83-873151F2E9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0253" y="365125"/>
            <a:ext cx="2624666" cy="54543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hick Disk | COSMOS">
            <a:extLst>
              <a:ext uri="{FF2B5EF4-FFF2-40B4-BE49-F238E27FC236}">
                <a16:creationId xmlns:a16="http://schemas.microsoft.com/office/drawing/2014/main" id="{9BC4DF57-BF01-6F31-306B-E9DD9D7284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6230" y="2101737"/>
            <a:ext cx="5065484" cy="37991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E35399C-453F-EDBA-8D0C-AD861A35C9B4}"/>
              </a:ext>
            </a:extLst>
          </p:cNvPr>
          <p:cNvSpPr txBox="1"/>
          <p:nvPr/>
        </p:nvSpPr>
        <p:spPr>
          <a:xfrm>
            <a:off x="9223156" y="5900850"/>
            <a:ext cx="2789546" cy="430887"/>
          </a:xfrm>
          <a:prstGeom prst="rect">
            <a:avLst/>
          </a:prstGeom>
          <a:noFill/>
        </p:spPr>
        <p:txBody>
          <a:bodyPr wrap="none" rtlCol="0">
            <a:spAutoFit/>
          </a:bodyPr>
          <a:lstStyle/>
          <a:p>
            <a:r>
              <a:rPr lang="en-US" sz="1100" dirty="0"/>
              <a:t>Credit: Swinburne University of Technology</a:t>
            </a:r>
          </a:p>
          <a:p>
            <a:pPr algn="ctr"/>
            <a:r>
              <a:rPr lang="en-US" sz="1100" dirty="0"/>
              <a:t>(Not to scale)</a:t>
            </a:r>
          </a:p>
        </p:txBody>
      </p:sp>
    </p:spTree>
    <p:extLst>
      <p:ext uri="{BB962C8B-B14F-4D97-AF65-F5344CB8AC3E}">
        <p14:creationId xmlns:p14="http://schemas.microsoft.com/office/powerpoint/2010/main" val="1661911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BC8A9-A7C7-929D-3AD9-8DCFDF080E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2D04E0-0DF3-0F90-3ADB-3F5BF1D8CD86}"/>
              </a:ext>
            </a:extLst>
          </p:cNvPr>
          <p:cNvSpPr>
            <a:spLocks noGrp="1"/>
          </p:cNvSpPr>
          <p:nvPr>
            <p:ph type="title"/>
          </p:nvPr>
        </p:nvSpPr>
        <p:spPr/>
        <p:txBody>
          <a:bodyPr/>
          <a:lstStyle/>
          <a:p>
            <a:r>
              <a:rPr lang="en-US" dirty="0"/>
              <a:t>Metallicity – age relation</a:t>
            </a:r>
          </a:p>
        </p:txBody>
      </p:sp>
      <p:pic>
        <p:nvPicPr>
          <p:cNvPr id="4" name="Picture 2" descr="The University of Cambridge primary logo, displaying the University name and coat of arms.">
            <a:extLst>
              <a:ext uri="{FF2B5EF4-FFF2-40B4-BE49-F238E27FC236}">
                <a16:creationId xmlns:a16="http://schemas.microsoft.com/office/drawing/2014/main" id="{C8A10A6F-4B5A-88DD-B30A-EF3B33A232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0253" y="365125"/>
            <a:ext cx="2624666" cy="545438"/>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15A3C89D-9F9B-101B-F5B8-8164AA56916A}"/>
              </a:ext>
            </a:extLst>
          </p:cNvPr>
          <p:cNvSpPr>
            <a:spLocks noGrp="1"/>
          </p:cNvSpPr>
          <p:nvPr>
            <p:ph idx="1"/>
          </p:nvPr>
        </p:nvSpPr>
        <p:spPr>
          <a:xfrm>
            <a:off x="838200" y="1825624"/>
            <a:ext cx="10515600" cy="5032375"/>
          </a:xfrm>
        </p:spPr>
        <p:txBody>
          <a:bodyPr>
            <a:normAutofit lnSpcReduction="10000"/>
          </a:bodyPr>
          <a:lstStyle/>
          <a:p>
            <a:r>
              <a:rPr lang="en-US" dirty="0"/>
              <a:t>Precise ages for individual old stars are difficult to measure.</a:t>
            </a:r>
          </a:p>
          <a:p>
            <a:r>
              <a:rPr lang="en-US" dirty="0"/>
              <a:t>Their Chemical Composition can be used as a proxy for this.</a:t>
            </a:r>
          </a:p>
          <a:p>
            <a:endParaRPr lang="en-US" dirty="0"/>
          </a:p>
          <a:p>
            <a:r>
              <a:rPr lang="en-GB" dirty="0"/>
              <a:t>The iron-to-hydrogen ratio [Fe/H] is typically used as a surrogate clock.</a:t>
            </a:r>
          </a:p>
          <a:p>
            <a:pPr lvl="1"/>
            <a:r>
              <a:rPr lang="en-GB" dirty="0"/>
              <a:t>Low [Fe/H] indicates that stars must have formed before successive generations of Type II and Type </a:t>
            </a:r>
            <a:r>
              <a:rPr lang="en-GB" dirty="0" err="1"/>
              <a:t>Ia</a:t>
            </a:r>
            <a:r>
              <a:rPr lang="en-GB" dirty="0"/>
              <a:t> supernovae had substantially enriched the interstellar medium with metals. Therefore, they are older</a:t>
            </a:r>
          </a:p>
          <a:p>
            <a:pPr lvl="1"/>
            <a:r>
              <a:rPr lang="en-GB" dirty="0"/>
              <a:t>High [Fe/H] indicates that stars have formed in an active star forming environment where supernovae have enriched the stellar medium. Therefore, they are younger.</a:t>
            </a:r>
          </a:p>
          <a:p>
            <a:pPr lvl="1"/>
            <a:r>
              <a:rPr lang="en-GB" dirty="0"/>
              <a:t>In general, this relationship holds and is a key assumption for subsequence analysis.</a:t>
            </a:r>
          </a:p>
          <a:p>
            <a:pPr lvl="2"/>
            <a:endParaRPr lang="en-GB" dirty="0"/>
          </a:p>
          <a:p>
            <a:pPr lvl="2"/>
            <a:endParaRPr lang="en-GB" dirty="0"/>
          </a:p>
          <a:p>
            <a:endParaRPr lang="en-US" dirty="0"/>
          </a:p>
        </p:txBody>
      </p:sp>
    </p:spTree>
    <p:extLst>
      <p:ext uri="{BB962C8B-B14F-4D97-AF65-F5344CB8AC3E}">
        <p14:creationId xmlns:p14="http://schemas.microsoft.com/office/powerpoint/2010/main" val="1631517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B40D6-0044-751A-2627-4885A4F44D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D7BE6C-A3FC-C687-4FF4-D045E16735DA}"/>
              </a:ext>
            </a:extLst>
          </p:cNvPr>
          <p:cNvSpPr>
            <a:spLocks noGrp="1"/>
          </p:cNvSpPr>
          <p:nvPr>
            <p:ph type="title"/>
          </p:nvPr>
        </p:nvSpPr>
        <p:spPr>
          <a:xfrm>
            <a:off x="838200" y="365125"/>
            <a:ext cx="8257674" cy="1325563"/>
          </a:xfrm>
        </p:spPr>
        <p:txBody>
          <a:bodyPr/>
          <a:lstStyle/>
          <a:p>
            <a:r>
              <a:rPr lang="en-US" dirty="0"/>
              <a:t>Metal-Poor Star Formation: In-situ vs Accreted Paths</a:t>
            </a:r>
          </a:p>
        </p:txBody>
      </p:sp>
      <p:sp>
        <p:nvSpPr>
          <p:cNvPr id="3" name="Content Placeholder 2">
            <a:extLst>
              <a:ext uri="{FF2B5EF4-FFF2-40B4-BE49-F238E27FC236}">
                <a16:creationId xmlns:a16="http://schemas.microsoft.com/office/drawing/2014/main" id="{CC0761F0-8DFC-F32E-4050-F959484663D0}"/>
              </a:ext>
            </a:extLst>
          </p:cNvPr>
          <p:cNvSpPr>
            <a:spLocks noGrp="1"/>
          </p:cNvSpPr>
          <p:nvPr>
            <p:ph idx="1"/>
          </p:nvPr>
        </p:nvSpPr>
        <p:spPr/>
        <p:txBody>
          <a:bodyPr>
            <a:normAutofit/>
          </a:bodyPr>
          <a:lstStyle/>
          <a:p>
            <a:pPr marL="514350" indent="-514350">
              <a:buFont typeface="+mj-lt"/>
              <a:buAutoNum type="arabicPeriod"/>
            </a:pPr>
            <a:r>
              <a:rPr lang="en-US" dirty="0"/>
              <a:t>Early in-situ disc: </a:t>
            </a:r>
          </a:p>
          <a:p>
            <a:pPr lvl="1"/>
            <a:r>
              <a:rPr lang="en-US" dirty="0"/>
              <a:t>Stars formed in a gas-rich disc before z ∼4 and later migrated or were dynamically heated, preserving early chemical signatures.</a:t>
            </a:r>
          </a:p>
          <a:p>
            <a:pPr marL="514350" indent="-514350">
              <a:buFont typeface="+mj-lt"/>
              <a:buAutoNum type="arabicPeriod"/>
            </a:pPr>
            <a:r>
              <a:rPr lang="en-US" dirty="0"/>
              <a:t>Massive early mergers: </a:t>
            </a:r>
          </a:p>
          <a:p>
            <a:pPr lvl="1"/>
            <a:r>
              <a:rPr lang="en-US" dirty="0"/>
              <a:t>Very metal poor stars formed in a few massive, gas-rich satellites accreted at high redshift; their debris was deposited into the inner Galaxy as the disc settled.</a:t>
            </a:r>
          </a:p>
          <a:p>
            <a:pPr marL="514350" indent="-514350">
              <a:buFont typeface="+mj-lt"/>
              <a:buAutoNum type="arabicPeriod"/>
            </a:pPr>
            <a:r>
              <a:rPr lang="en-US" dirty="0"/>
              <a:t>Late, minor prograde mergers: </a:t>
            </a:r>
          </a:p>
          <a:p>
            <a:pPr lvl="1"/>
            <a:r>
              <a:rPr lang="en-US" dirty="0"/>
              <a:t>Low-mass satellites on aligned orbits were accreted after disc formation, depositing a cool, metal-poor component.</a:t>
            </a:r>
          </a:p>
        </p:txBody>
      </p:sp>
      <p:pic>
        <p:nvPicPr>
          <p:cNvPr id="4" name="Picture 2" descr="The University of Cambridge primary logo, displaying the University name and coat of arms.">
            <a:extLst>
              <a:ext uri="{FF2B5EF4-FFF2-40B4-BE49-F238E27FC236}">
                <a16:creationId xmlns:a16="http://schemas.microsoft.com/office/drawing/2014/main" id="{43D0F408-727E-530F-AD3B-7BFDAE109F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0253" y="365125"/>
            <a:ext cx="2624666" cy="545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6225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9763D-E67F-F6AD-B5F4-CAB06AC3A2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BF3016-A0A0-A029-7DF7-E4CB52584874}"/>
              </a:ext>
            </a:extLst>
          </p:cNvPr>
          <p:cNvSpPr>
            <a:spLocks noGrp="1"/>
          </p:cNvSpPr>
          <p:nvPr>
            <p:ph type="title"/>
          </p:nvPr>
        </p:nvSpPr>
        <p:spPr/>
        <p:txBody>
          <a:bodyPr/>
          <a:lstStyle/>
          <a:p>
            <a:r>
              <a:rPr lang="en-US" dirty="0"/>
              <a:t>Data </a:t>
            </a:r>
          </a:p>
        </p:txBody>
      </p:sp>
      <p:sp>
        <p:nvSpPr>
          <p:cNvPr id="3" name="Content Placeholder 2">
            <a:extLst>
              <a:ext uri="{FF2B5EF4-FFF2-40B4-BE49-F238E27FC236}">
                <a16:creationId xmlns:a16="http://schemas.microsoft.com/office/drawing/2014/main" id="{2DC758C9-DDDE-5C7D-CCCD-86CA3F400BAA}"/>
              </a:ext>
            </a:extLst>
          </p:cNvPr>
          <p:cNvSpPr>
            <a:spLocks noGrp="1"/>
          </p:cNvSpPr>
          <p:nvPr>
            <p:ph idx="1"/>
          </p:nvPr>
        </p:nvSpPr>
        <p:spPr>
          <a:xfrm>
            <a:off x="838200" y="1825625"/>
            <a:ext cx="10515600" cy="4667250"/>
          </a:xfrm>
        </p:spPr>
        <p:txBody>
          <a:bodyPr>
            <a:normAutofit/>
          </a:bodyPr>
          <a:lstStyle/>
          <a:p>
            <a:r>
              <a:rPr lang="en-US" dirty="0"/>
              <a:t>We use the Bright red-giant-branch sample of Andrae et al. [2023].</a:t>
            </a:r>
          </a:p>
          <a:p>
            <a:pPr lvl="1"/>
            <a:r>
              <a:rPr lang="en-US" dirty="0"/>
              <a:t>Characterized by their high luminosity and relatively large size compared to main sequence stars. They are easily observable.</a:t>
            </a:r>
          </a:p>
          <a:p>
            <a:pPr lvl="1"/>
            <a:r>
              <a:rPr lang="en-US" dirty="0"/>
              <a:t>Provides metallicity measurements using an Extreme Gradient Boosting model trained on high-resolution APOGEE DR17 spectra and a supplementary set of very metal-poor stars.</a:t>
            </a:r>
          </a:p>
          <a:p>
            <a:pPr lvl="1"/>
            <a:r>
              <a:rPr lang="en-US" dirty="0"/>
              <a:t>This model is then applied to Gaia XP spectra.</a:t>
            </a:r>
          </a:p>
          <a:p>
            <a:pPr lvl="1"/>
            <a:r>
              <a:rPr lang="en-US" dirty="0"/>
              <a:t>It also includes distance and kinematic measurements allowing us to get 6-dimensional phase space information.</a:t>
            </a:r>
          </a:p>
          <a:p>
            <a:r>
              <a:rPr lang="en-US" dirty="0"/>
              <a:t>The dataset is supplemented with the Bailer and Jones catalogue.</a:t>
            </a:r>
          </a:p>
          <a:p>
            <a:pPr lvl="1"/>
            <a:r>
              <a:rPr lang="en-US" dirty="0"/>
              <a:t>Parallax measurements go negative, so we use the Bayesian photo-geometric distance values for our analysis.</a:t>
            </a:r>
          </a:p>
          <a:p>
            <a:pPr lvl="1"/>
            <a:endParaRPr lang="en-US" dirty="0"/>
          </a:p>
          <a:p>
            <a:pPr lvl="1"/>
            <a:endParaRPr lang="en-US" dirty="0"/>
          </a:p>
        </p:txBody>
      </p:sp>
      <p:pic>
        <p:nvPicPr>
          <p:cNvPr id="5" name="Picture 2" descr="The University of Cambridge primary logo, displaying the University name and coat of arms.">
            <a:extLst>
              <a:ext uri="{FF2B5EF4-FFF2-40B4-BE49-F238E27FC236}">
                <a16:creationId xmlns:a16="http://schemas.microsoft.com/office/drawing/2014/main" id="{D75ACFD6-1214-FDF7-7E0C-85A5A57D84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0253" y="365125"/>
            <a:ext cx="2624666" cy="545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602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EFBD8-905F-F60A-9394-9C795EFF56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E21E14-F17C-9321-DE79-7C86FAF4D643}"/>
              </a:ext>
            </a:extLst>
          </p:cNvPr>
          <p:cNvSpPr>
            <a:spLocks noGrp="1"/>
          </p:cNvSpPr>
          <p:nvPr>
            <p:ph type="title"/>
          </p:nvPr>
        </p:nvSpPr>
        <p:spPr/>
        <p:txBody>
          <a:bodyPr/>
          <a:lstStyle/>
          <a:p>
            <a:r>
              <a:rPr lang="en-US" dirty="0"/>
              <a:t>Data Cuts</a:t>
            </a:r>
          </a:p>
        </p:txBody>
      </p:sp>
      <p:sp>
        <p:nvSpPr>
          <p:cNvPr id="3" name="Content Placeholder 2">
            <a:extLst>
              <a:ext uri="{FF2B5EF4-FFF2-40B4-BE49-F238E27FC236}">
                <a16:creationId xmlns:a16="http://schemas.microsoft.com/office/drawing/2014/main" id="{330B60AA-28FC-997D-2334-923A8376ADEC}"/>
              </a:ext>
            </a:extLst>
          </p:cNvPr>
          <p:cNvSpPr>
            <a:spLocks noGrp="1"/>
          </p:cNvSpPr>
          <p:nvPr>
            <p:ph idx="1"/>
          </p:nvPr>
        </p:nvSpPr>
        <p:spPr>
          <a:xfrm>
            <a:off x="838200" y="1825624"/>
            <a:ext cx="10515600" cy="4852761"/>
          </a:xfrm>
        </p:spPr>
        <p:txBody>
          <a:bodyPr>
            <a:normAutofit lnSpcReduction="10000"/>
          </a:bodyPr>
          <a:lstStyle/>
          <a:p>
            <a:r>
              <a:rPr lang="en-US" dirty="0"/>
              <a:t>Fractional-parallax-uncertainty &lt; 0.1</a:t>
            </a:r>
          </a:p>
          <a:p>
            <a:pPr lvl="1"/>
            <a:r>
              <a:rPr lang="en-US" dirty="0"/>
              <a:t>Accurate velocities scale with distance precision.</a:t>
            </a:r>
          </a:p>
          <a:p>
            <a:r>
              <a:rPr lang="en-US" dirty="0"/>
              <a:t>Extinction ( E(B – V)</a:t>
            </a:r>
            <a:r>
              <a:rPr lang="en-US" baseline="-25000" dirty="0"/>
              <a:t>SFD </a:t>
            </a:r>
            <a:r>
              <a:rPr lang="en-US" dirty="0"/>
              <a:t>)  &lt; 0.5</a:t>
            </a:r>
          </a:p>
          <a:p>
            <a:pPr lvl="1"/>
            <a:r>
              <a:rPr lang="en-US" dirty="0"/>
              <a:t>Gaia XP spectra are susceptible to reddening, heavy extinction dims the sources. This lowers the XP signal-to-noise ratio and biases the machine-learning metallicities.</a:t>
            </a:r>
          </a:p>
          <a:p>
            <a:r>
              <a:rPr lang="en-US" dirty="0"/>
              <a:t>Galactic Latitude &lt; |10|</a:t>
            </a:r>
          </a:p>
          <a:p>
            <a:pPr lvl="1"/>
            <a:r>
              <a:rPr lang="en-US" dirty="0"/>
              <a:t>Same reason as above</a:t>
            </a:r>
          </a:p>
          <a:p>
            <a:r>
              <a:rPr lang="en-US" dirty="0"/>
              <a:t>Remove stars lying within 1º of Globular Clusters and Dwarf Galaxies</a:t>
            </a:r>
          </a:p>
          <a:p>
            <a:pPr lvl="1"/>
            <a:r>
              <a:rPr lang="en-US" dirty="0"/>
              <a:t>We are not interested in detailed substructure that could skew results due to the density of these objects.</a:t>
            </a:r>
          </a:p>
          <a:p>
            <a:pPr lvl="1"/>
            <a:endParaRPr lang="en-US" dirty="0"/>
          </a:p>
          <a:p>
            <a:pPr lvl="1"/>
            <a:endParaRPr lang="en-US" dirty="0"/>
          </a:p>
        </p:txBody>
      </p:sp>
      <p:pic>
        <p:nvPicPr>
          <p:cNvPr id="4" name="Picture 2" descr="The University of Cambridge primary logo, displaying the University name and coat of arms.">
            <a:extLst>
              <a:ext uri="{FF2B5EF4-FFF2-40B4-BE49-F238E27FC236}">
                <a16:creationId xmlns:a16="http://schemas.microsoft.com/office/drawing/2014/main" id="{C33B03C7-8A15-2C27-F319-4DE68147F8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0253" y="365125"/>
            <a:ext cx="2624666" cy="545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327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67C4C-0CDD-66AF-42EE-28FB9D80060D}"/>
            </a:ext>
          </a:extLst>
        </p:cNvPr>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F2D1160-B50F-FF3A-29E7-B04919DB0FC4}"/>
              </a:ext>
            </a:extLst>
          </p:cNvPr>
          <p:cNvPicPr>
            <a:picLocks noGrp="1" noChangeAspect="1"/>
          </p:cNvPicPr>
          <p:nvPr>
            <p:ph idx="1"/>
          </p:nvPr>
        </p:nvPicPr>
        <p:blipFill>
          <a:blip r:embed="rId3"/>
          <a:stretch>
            <a:fillRect/>
          </a:stretch>
        </p:blipFill>
        <p:spPr>
          <a:xfrm>
            <a:off x="233067" y="2445449"/>
            <a:ext cx="3334259" cy="3334259"/>
          </a:xfrm>
        </p:spPr>
      </p:pic>
      <p:pic>
        <p:nvPicPr>
          <p:cNvPr id="4" name="Picture 2" descr="The University of Cambridge primary logo, displaying the University name and coat of arms.">
            <a:extLst>
              <a:ext uri="{FF2B5EF4-FFF2-40B4-BE49-F238E27FC236}">
                <a16:creationId xmlns:a16="http://schemas.microsoft.com/office/drawing/2014/main" id="{BF188E2D-6B73-AB9A-C054-F3FD8D38E7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0253" y="381454"/>
            <a:ext cx="2624666" cy="5454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1009CB7-93DF-EE08-02BF-669285CFC8A6}"/>
              </a:ext>
            </a:extLst>
          </p:cNvPr>
          <p:cNvPicPr>
            <a:picLocks noChangeAspect="1"/>
          </p:cNvPicPr>
          <p:nvPr/>
        </p:nvPicPr>
        <p:blipFill>
          <a:blip r:embed="rId5"/>
          <a:stretch>
            <a:fillRect/>
          </a:stretch>
        </p:blipFill>
        <p:spPr>
          <a:xfrm>
            <a:off x="8113521" y="2445450"/>
            <a:ext cx="3789170" cy="3334259"/>
          </a:xfrm>
          <a:prstGeom prst="rect">
            <a:avLst/>
          </a:prstGeom>
        </p:spPr>
      </p:pic>
      <p:pic>
        <p:nvPicPr>
          <p:cNvPr id="12" name="Picture 11">
            <a:extLst>
              <a:ext uri="{FF2B5EF4-FFF2-40B4-BE49-F238E27FC236}">
                <a16:creationId xmlns:a16="http://schemas.microsoft.com/office/drawing/2014/main" id="{026100D8-57E8-EA1F-CD2E-50AA0E885E6F}"/>
              </a:ext>
            </a:extLst>
          </p:cNvPr>
          <p:cNvPicPr>
            <a:picLocks noChangeAspect="1"/>
          </p:cNvPicPr>
          <p:nvPr/>
        </p:nvPicPr>
        <p:blipFill>
          <a:blip r:embed="rId6"/>
          <a:stretch>
            <a:fillRect/>
          </a:stretch>
        </p:blipFill>
        <p:spPr>
          <a:xfrm>
            <a:off x="4063198" y="2445449"/>
            <a:ext cx="4103704" cy="3334259"/>
          </a:xfrm>
          <a:prstGeom prst="rect">
            <a:avLst/>
          </a:prstGeom>
        </p:spPr>
      </p:pic>
      <p:sp>
        <p:nvSpPr>
          <p:cNvPr id="13" name="TextBox 12">
            <a:extLst>
              <a:ext uri="{FF2B5EF4-FFF2-40B4-BE49-F238E27FC236}">
                <a16:creationId xmlns:a16="http://schemas.microsoft.com/office/drawing/2014/main" id="{6BE6F547-FEA5-C759-1FC2-F7B342983933}"/>
              </a:ext>
            </a:extLst>
          </p:cNvPr>
          <p:cNvSpPr txBox="1"/>
          <p:nvPr/>
        </p:nvSpPr>
        <p:spPr>
          <a:xfrm>
            <a:off x="455039" y="5779708"/>
            <a:ext cx="3165995" cy="369332"/>
          </a:xfrm>
          <a:prstGeom prst="rect">
            <a:avLst/>
          </a:prstGeom>
          <a:noFill/>
        </p:spPr>
        <p:txBody>
          <a:bodyPr wrap="none" rtlCol="0">
            <a:spAutoFit/>
          </a:bodyPr>
          <a:lstStyle/>
          <a:p>
            <a:r>
              <a:rPr lang="en-US" dirty="0"/>
              <a:t>Distance of stars from our sun</a:t>
            </a:r>
          </a:p>
        </p:txBody>
      </p:sp>
      <p:sp>
        <p:nvSpPr>
          <p:cNvPr id="14" name="TextBox 13">
            <a:extLst>
              <a:ext uri="{FF2B5EF4-FFF2-40B4-BE49-F238E27FC236}">
                <a16:creationId xmlns:a16="http://schemas.microsoft.com/office/drawing/2014/main" id="{E6357970-131D-1AC4-5401-A619BC40A897}"/>
              </a:ext>
            </a:extLst>
          </p:cNvPr>
          <p:cNvSpPr txBox="1"/>
          <p:nvPr/>
        </p:nvSpPr>
        <p:spPr>
          <a:xfrm>
            <a:off x="3925358" y="5779708"/>
            <a:ext cx="3537122" cy="369332"/>
          </a:xfrm>
          <a:prstGeom prst="rect">
            <a:avLst/>
          </a:prstGeom>
          <a:noFill/>
        </p:spPr>
        <p:txBody>
          <a:bodyPr wrap="none" rtlCol="0">
            <a:spAutoFit/>
          </a:bodyPr>
          <a:lstStyle/>
          <a:p>
            <a:r>
              <a:rPr lang="en-US" dirty="0"/>
              <a:t>Distribution of stars in our sample</a:t>
            </a:r>
          </a:p>
        </p:txBody>
      </p:sp>
      <p:sp>
        <p:nvSpPr>
          <p:cNvPr id="15" name="TextBox 14">
            <a:extLst>
              <a:ext uri="{FF2B5EF4-FFF2-40B4-BE49-F238E27FC236}">
                <a16:creationId xmlns:a16="http://schemas.microsoft.com/office/drawing/2014/main" id="{A97272F8-E510-2A85-5A26-715BD4E9E340}"/>
              </a:ext>
            </a:extLst>
          </p:cNvPr>
          <p:cNvSpPr txBox="1"/>
          <p:nvPr/>
        </p:nvSpPr>
        <p:spPr>
          <a:xfrm>
            <a:off x="8509346" y="5796292"/>
            <a:ext cx="2861040" cy="369332"/>
          </a:xfrm>
          <a:prstGeom prst="rect">
            <a:avLst/>
          </a:prstGeom>
          <a:noFill/>
        </p:spPr>
        <p:txBody>
          <a:bodyPr wrap="none" rtlCol="0">
            <a:spAutoFit/>
          </a:bodyPr>
          <a:lstStyle/>
          <a:p>
            <a:r>
              <a:rPr lang="en-US" dirty="0"/>
              <a:t>Distribution of Metallicities</a:t>
            </a:r>
          </a:p>
        </p:txBody>
      </p:sp>
      <p:sp>
        <p:nvSpPr>
          <p:cNvPr id="2" name="Title 1">
            <a:extLst>
              <a:ext uri="{FF2B5EF4-FFF2-40B4-BE49-F238E27FC236}">
                <a16:creationId xmlns:a16="http://schemas.microsoft.com/office/drawing/2014/main" id="{19258FB4-A988-C911-D563-DA362702394E}"/>
              </a:ext>
            </a:extLst>
          </p:cNvPr>
          <p:cNvSpPr>
            <a:spLocks noGrp="1"/>
          </p:cNvSpPr>
          <p:nvPr>
            <p:ph type="title"/>
          </p:nvPr>
        </p:nvSpPr>
        <p:spPr>
          <a:xfrm>
            <a:off x="838200" y="654173"/>
            <a:ext cx="10515600" cy="1325563"/>
          </a:xfrm>
        </p:spPr>
        <p:txBody>
          <a:bodyPr/>
          <a:lstStyle/>
          <a:p>
            <a:r>
              <a:rPr lang="en-US" dirty="0"/>
              <a:t>Check that our data is the same as</a:t>
            </a:r>
            <a:br>
              <a:rPr lang="en-US" dirty="0"/>
            </a:br>
            <a:r>
              <a:rPr lang="en-US" dirty="0"/>
              <a:t>in Zhang et al. 2024</a:t>
            </a:r>
          </a:p>
        </p:txBody>
      </p:sp>
    </p:spTree>
    <p:extLst>
      <p:ext uri="{BB962C8B-B14F-4D97-AF65-F5344CB8AC3E}">
        <p14:creationId xmlns:p14="http://schemas.microsoft.com/office/powerpoint/2010/main" val="3665069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7268</TotalTime>
  <Words>6425</Words>
  <Application>Microsoft Macintosh PowerPoint</Application>
  <PresentationFormat>Widescreen</PresentationFormat>
  <Paragraphs>569</Paragraphs>
  <Slides>34</Slides>
  <Notes>34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Aptos</vt:lpstr>
      <vt:lpstr>Aptos Display</vt:lpstr>
      <vt:lpstr>Arial</vt:lpstr>
      <vt:lpstr>Calibri</vt:lpstr>
      <vt:lpstr>Office Theme</vt:lpstr>
      <vt:lpstr>Disentangling the Components of the Milky Way</vt:lpstr>
      <vt:lpstr>The Milky Way</vt:lpstr>
      <vt:lpstr>Project aims</vt:lpstr>
      <vt:lpstr>The Milky Way Components</vt:lpstr>
      <vt:lpstr>Metallicity – age relation</vt:lpstr>
      <vt:lpstr>Metal-Poor Star Formation: In-situ vs Accreted Paths</vt:lpstr>
      <vt:lpstr>Data </vt:lpstr>
      <vt:lpstr>Data Cuts</vt:lpstr>
      <vt:lpstr>Check that our data is the same as in Zhang et al. 2024</vt:lpstr>
      <vt:lpstr>Phase Space</vt:lpstr>
      <vt:lpstr>Phase Space</vt:lpstr>
      <vt:lpstr>Phase Space</vt:lpstr>
      <vt:lpstr>Algorithm – Extreme Deconvolution Gaussian Mixture Model</vt:lpstr>
      <vt:lpstr>BIC score for number of components</vt:lpstr>
      <vt:lpstr>2D GMM fit results</vt:lpstr>
      <vt:lpstr>Rotational Support</vt:lpstr>
      <vt:lpstr>Residual Analysis</vt:lpstr>
      <vt:lpstr>Reproducibility of Zhang et al. 2024</vt:lpstr>
      <vt:lpstr>Extension analysis - Alpha</vt:lpstr>
      <vt:lpstr>Alpha thresholds</vt:lpstr>
      <vt:lpstr>Metallicity distribution</vt:lpstr>
      <vt:lpstr>Azimuthal Velocity Distribution</vt:lpstr>
      <vt:lpstr>BIC score for high and low alpha</vt:lpstr>
      <vt:lpstr>High alpha results</vt:lpstr>
      <vt:lpstr>Low alpha results</vt:lpstr>
      <vt:lpstr>Rotational Support</vt:lpstr>
      <vt:lpstr>High- /Low- Alpha Comparison</vt:lpstr>
      <vt:lpstr>Building on Viswanathan et al. 2024</vt:lpstr>
      <vt:lpstr>Selection Effects</vt:lpstr>
      <vt:lpstr>GMM limitations</vt:lpstr>
      <vt:lpstr>Next step: Physically Meaningful Models</vt:lpstr>
      <vt:lpstr>Next step: Simulations</vt:lpstr>
      <vt:lpstr>Next step: Extra-Galactic surveys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Raunaq Rai</dc:creator>
  <cp:lastModifiedBy>Raunaq Rai</cp:lastModifiedBy>
  <cp:revision>64</cp:revision>
  <dcterms:created xsi:type="dcterms:W3CDTF">2025-07-07T15:44:22Z</dcterms:created>
  <dcterms:modified xsi:type="dcterms:W3CDTF">2025-07-16T15:46:30Z</dcterms:modified>
</cp:coreProperties>
</file>